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7" r:id="rId2"/>
    <p:sldId id="279" r:id="rId3"/>
    <p:sldId id="284" r:id="rId4"/>
    <p:sldId id="289" r:id="rId5"/>
    <p:sldId id="291" r:id="rId6"/>
    <p:sldId id="285" r:id="rId7"/>
    <p:sldId id="260" r:id="rId8"/>
    <p:sldId id="266" r:id="rId9"/>
    <p:sldId id="28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71682-AD57-4DDF-8242-3D8E04ED084A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0E68-2E3D-4722-BC35-AA72A97D98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3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28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286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2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83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50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3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35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7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63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0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95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62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34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38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B2F5-D0FD-42FE-A74B-90ED6EDED47B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9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Wembley Community Centre</a:t>
            </a:r>
            <a:br>
              <a:rPr lang="en-AU" b="1" dirty="0"/>
            </a:br>
            <a:r>
              <a:rPr lang="en-AU" sz="3200" b="1" dirty="0"/>
              <a:t>24 January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en-AU" sz="4000" b="1" dirty="0"/>
          </a:p>
          <a:p>
            <a:r>
              <a:rPr lang="en-AU" sz="6600" b="1" dirty="0"/>
              <a:t>Elder Abuse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4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8DEA-6654-4C3B-8EB2-28027E2A0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DB5F-7E20-4C9A-B746-259730D67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8761"/>
            <a:ext cx="10515600" cy="3844910"/>
          </a:xfrm>
        </p:spPr>
        <p:txBody>
          <a:bodyPr/>
          <a:lstStyle/>
          <a:p>
            <a:r>
              <a:rPr lang="en-AU" dirty="0"/>
              <a:t>Abuse of powers under Enduring Power of Attorney</a:t>
            </a:r>
          </a:p>
          <a:p>
            <a:endParaRPr lang="en-AU" dirty="0"/>
          </a:p>
          <a:p>
            <a:r>
              <a:rPr lang="en-AU" dirty="0"/>
              <a:t>Exploitation of elders with diminishing capacity</a:t>
            </a:r>
          </a:p>
          <a:p>
            <a:endParaRPr lang="en-AU" dirty="0"/>
          </a:p>
          <a:p>
            <a:r>
              <a:rPr lang="en-AU" dirty="0"/>
              <a:t>Granny flat agreements funded by an elder</a:t>
            </a:r>
          </a:p>
          <a:p>
            <a:endParaRPr lang="en-AU" dirty="0"/>
          </a:p>
          <a:p>
            <a:r>
              <a:rPr lang="en-AU" dirty="0"/>
              <a:t>Finance provided by elders for benefit of adult children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09F3C4-04E3-4FAE-9416-C82A9A5C8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4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00A9-DFD4-462B-8F83-6D953833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Enduring Powers of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0258-1378-4174-8534-F83B1A29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Legal and financial affairs </a:t>
            </a:r>
          </a:p>
          <a:p>
            <a:endParaRPr lang="en-AU" dirty="0"/>
          </a:p>
          <a:p>
            <a:r>
              <a:rPr lang="en-AU" dirty="0"/>
              <a:t>Choice of attorney/s:</a:t>
            </a:r>
          </a:p>
          <a:p>
            <a:pPr lvl="1"/>
            <a:r>
              <a:rPr lang="en-AU" dirty="0"/>
              <a:t>family trust or SMSF</a:t>
            </a:r>
          </a:p>
          <a:p>
            <a:pPr lvl="1"/>
            <a:r>
              <a:rPr lang="en-AU" dirty="0"/>
              <a:t>blended families</a:t>
            </a:r>
          </a:p>
          <a:p>
            <a:pPr lvl="1"/>
            <a:r>
              <a:rPr lang="en-AU" dirty="0"/>
              <a:t>aware of will?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68EBA4-EF6B-4EA2-A757-43018FB97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00A9-DFD4-462B-8F83-6D953833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Enduring Powers of Guardianship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0258-1378-4174-8534-F83B1A29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Lifestyle and Health Care</a:t>
            </a:r>
          </a:p>
          <a:p>
            <a:endParaRPr lang="en-AU" dirty="0"/>
          </a:p>
          <a:p>
            <a:r>
              <a:rPr lang="en-AU" dirty="0"/>
              <a:t>Choice of guardian/s:</a:t>
            </a:r>
          </a:p>
          <a:p>
            <a:pPr lvl="1"/>
            <a:r>
              <a:rPr lang="en-AU" dirty="0"/>
              <a:t>functions</a:t>
            </a:r>
          </a:p>
          <a:p>
            <a:pPr lvl="1"/>
            <a:r>
              <a:rPr lang="en-AU" dirty="0"/>
              <a:t>When can they act?</a:t>
            </a:r>
          </a:p>
          <a:p>
            <a:pPr lvl="1"/>
            <a:r>
              <a:rPr lang="en-AU" dirty="0"/>
              <a:t>Directions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68EBA4-EF6B-4EA2-A757-43018FB97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5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00A9-DFD4-462B-8F83-6D953833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Advance Health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0258-1378-4174-8534-F83B1A29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Life support</a:t>
            </a:r>
          </a:p>
          <a:p>
            <a:endParaRPr lang="en-AU" dirty="0"/>
          </a:p>
          <a:p>
            <a:r>
              <a:rPr lang="en-AU" dirty="0"/>
              <a:t>Palliative Care</a:t>
            </a:r>
          </a:p>
          <a:p>
            <a:endParaRPr lang="en-AU" dirty="0"/>
          </a:p>
          <a:p>
            <a:r>
              <a:rPr lang="en-AU" dirty="0"/>
              <a:t>Legal and Medical Advice</a:t>
            </a:r>
          </a:p>
          <a:p>
            <a:endParaRPr lang="en-AU" dirty="0"/>
          </a:p>
          <a:p>
            <a:r>
              <a:rPr lang="en-AU" dirty="0"/>
              <a:t>State Administrative Tribunal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68EBA4-EF6B-4EA2-A757-43018FB97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1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341F-7E0B-4EAD-86E2-5AD38954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Legal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793F-275C-4F54-95AF-12D5B0E23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Legal advice: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assess capacity &amp; explain effect:</a:t>
            </a:r>
          </a:p>
          <a:p>
            <a:pPr lvl="2"/>
            <a:r>
              <a:rPr lang="en-AU" dirty="0"/>
              <a:t>Powers and duties</a:t>
            </a:r>
          </a:p>
          <a:p>
            <a:pPr lvl="2"/>
            <a:r>
              <a:rPr lang="en-AU" dirty="0"/>
              <a:t>Immediate or upon incapacity</a:t>
            </a:r>
          </a:p>
          <a:p>
            <a:pPr lvl="2"/>
            <a:r>
              <a:rPr lang="en-AU" dirty="0"/>
              <a:t>safekeeping</a:t>
            </a:r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lvl="1"/>
            <a:r>
              <a:rPr lang="en-AU" dirty="0"/>
              <a:t>attorney / guardian advised of duties:</a:t>
            </a:r>
          </a:p>
          <a:p>
            <a:pPr lvl="2"/>
            <a:r>
              <a:rPr lang="en-AU" dirty="0"/>
              <a:t>Best interest</a:t>
            </a:r>
          </a:p>
          <a:p>
            <a:pPr lvl="2"/>
            <a:r>
              <a:rPr lang="en-AU" dirty="0"/>
              <a:t>avoid conflict</a:t>
            </a:r>
          </a:p>
          <a:p>
            <a:pPr lvl="2"/>
            <a:r>
              <a:rPr lang="en-AU" dirty="0"/>
              <a:t>no personal benefit</a:t>
            </a:r>
          </a:p>
          <a:p>
            <a:pPr lvl="2"/>
            <a:r>
              <a:rPr lang="en-AU" dirty="0"/>
              <a:t>keep accounts and records (even if capacity or upon death)</a:t>
            </a:r>
          </a:p>
          <a:p>
            <a:pPr marL="914400" lvl="2" indent="0">
              <a:buNone/>
            </a:pPr>
            <a:r>
              <a:rPr lang="en-A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26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State Administrative Tribunal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D3C407-6E89-4EA4-9273-B9F33617C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DCD26-2023-40F4-A8FF-3C99C22D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042983"/>
          </a:xfrm>
        </p:spPr>
        <p:txBody>
          <a:bodyPr>
            <a:normAutofit/>
          </a:bodyPr>
          <a:lstStyle/>
          <a:p>
            <a:r>
              <a:rPr lang="en-AU" dirty="0"/>
              <a:t>revoke EPA / EPG</a:t>
            </a:r>
          </a:p>
          <a:p>
            <a:endParaRPr lang="en-AU" dirty="0"/>
          </a:p>
          <a:p>
            <a:r>
              <a:rPr lang="en-AU" dirty="0"/>
              <a:t>appoint administrator / guardian</a:t>
            </a:r>
          </a:p>
          <a:p>
            <a:endParaRPr lang="en-AU" dirty="0"/>
          </a:p>
          <a:p>
            <a:r>
              <a:rPr lang="en-AU" dirty="0"/>
              <a:t>directions</a:t>
            </a:r>
          </a:p>
          <a:p>
            <a:endParaRPr lang="en-AU" dirty="0"/>
          </a:p>
          <a:p>
            <a:r>
              <a:rPr lang="en-AU" dirty="0"/>
              <a:t>emergency orders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011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Granny Flats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87572C-AE5D-49A2-B181-B3C691460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FC56C-8A43-44FF-8739-6DB06911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unencumbered assets but low income</a:t>
            </a:r>
          </a:p>
          <a:p>
            <a:r>
              <a:rPr lang="en-AU" dirty="0"/>
              <a:t>living at home longer </a:t>
            </a:r>
          </a:p>
          <a:p>
            <a:r>
              <a:rPr lang="en-AU" dirty="0"/>
              <a:t>lack of care and isolation</a:t>
            </a:r>
          </a:p>
          <a:p>
            <a:endParaRPr lang="en-AU" dirty="0"/>
          </a:p>
          <a:p>
            <a:r>
              <a:rPr lang="en-AU" dirty="0"/>
              <a:t>popular solution - granny flat:</a:t>
            </a:r>
          </a:p>
          <a:p>
            <a:pPr lvl="1"/>
            <a:r>
              <a:rPr lang="en-AU" dirty="0"/>
              <a:t>Elder pays purchase price</a:t>
            </a:r>
          </a:p>
          <a:p>
            <a:pPr lvl="1"/>
            <a:r>
              <a:rPr lang="en-AU" dirty="0"/>
              <a:t>Property registered in child’s name (Centrelink benefits)</a:t>
            </a:r>
          </a:p>
          <a:p>
            <a:pPr lvl="1"/>
            <a:r>
              <a:rPr lang="en-AU" dirty="0"/>
              <a:t>Written agreement : ongoing care and  accommodation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194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Alternative Accommodation Options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87572C-AE5D-49A2-B181-B3C691460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FC56C-8A43-44FF-8739-6DB06911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Home Care</a:t>
            </a:r>
          </a:p>
          <a:p>
            <a:endParaRPr lang="en-AU" dirty="0"/>
          </a:p>
          <a:p>
            <a:r>
              <a:rPr lang="en-AU" dirty="0"/>
              <a:t>Retirement Villages</a:t>
            </a:r>
          </a:p>
          <a:p>
            <a:endParaRPr lang="en-AU" dirty="0"/>
          </a:p>
          <a:p>
            <a:r>
              <a:rPr lang="en-AU" dirty="0"/>
              <a:t>Removable Homes</a:t>
            </a:r>
          </a:p>
          <a:p>
            <a:endParaRPr lang="en-AU" dirty="0"/>
          </a:p>
          <a:p>
            <a:r>
              <a:rPr lang="en-AU" dirty="0"/>
              <a:t>Aged Care Facilities</a:t>
            </a:r>
          </a:p>
          <a:p>
            <a:endParaRPr lang="en-AU" dirty="0"/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016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4086</TotalTime>
  <Words>217</Words>
  <Application>Microsoft Office PowerPoint</Application>
  <PresentationFormat>Widescreen</PresentationFormat>
  <Paragraphs>76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Wembley Community Centre 24 January 2020</vt:lpstr>
      <vt:lpstr>Common Examples</vt:lpstr>
      <vt:lpstr>Enduring Powers of Attorney</vt:lpstr>
      <vt:lpstr>Enduring Powers of Guardianship</vt:lpstr>
      <vt:lpstr>Advance Health Directives</vt:lpstr>
      <vt:lpstr>Legal Advice</vt:lpstr>
      <vt:lpstr>State Administrative Tribunal</vt:lpstr>
      <vt:lpstr>Granny Flats</vt:lpstr>
      <vt:lpstr>Alternative Accommodation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amanda liston</dc:creator>
  <cp:lastModifiedBy>Amanda Liston</cp:lastModifiedBy>
  <cp:revision>153</cp:revision>
  <dcterms:created xsi:type="dcterms:W3CDTF">2016-11-08T21:34:22Z</dcterms:created>
  <dcterms:modified xsi:type="dcterms:W3CDTF">2020-01-24T01:40:52Z</dcterms:modified>
</cp:coreProperties>
</file>