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7" r:id="rId2"/>
    <p:sldId id="279" r:id="rId3"/>
    <p:sldId id="284" r:id="rId4"/>
    <p:sldId id="285" r:id="rId5"/>
    <p:sldId id="260" r:id="rId6"/>
    <p:sldId id="266" r:id="rId7"/>
    <p:sldId id="286" r:id="rId8"/>
    <p:sldId id="273" r:id="rId9"/>
    <p:sldId id="26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24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71682-AD57-4DDF-8242-3D8E04ED084A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4F0E68-2E3D-4722-BC35-AA72A97D98E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83718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72282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4F0E68-2E3D-4722-BC35-AA72A97D98E1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96286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1837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91509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69349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6359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16789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30632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5093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095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8628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345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35382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EB2F5-D0FD-42FE-A74B-90ED6EDED47B}" type="datetimeFigureOut">
              <a:rPr lang="en-AU" smtClean="0"/>
              <a:t>15/06/2018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7E9C-0602-4EBF-B95D-FD15E100E10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982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Legalwise</a:t>
            </a:r>
            <a:br>
              <a:rPr lang="en-AU" b="1" dirty="0"/>
            </a:br>
            <a:r>
              <a:rPr lang="en-AU" sz="3200" b="1" dirty="0"/>
              <a:t>19 June 2018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noFill/>
          <a:ln>
            <a:solidFill>
              <a:schemeClr val="accent1">
                <a:lumMod val="20000"/>
                <a:lumOff val="80000"/>
              </a:schemeClr>
            </a:solidFill>
          </a:ln>
        </p:spPr>
        <p:txBody>
          <a:bodyPr>
            <a:normAutofit/>
          </a:bodyPr>
          <a:lstStyle/>
          <a:p>
            <a:r>
              <a:rPr lang="en-AU" sz="4000" b="1" dirty="0"/>
              <a:t>Financial Elder Abuse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744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08DEA-6654-4C3B-8EB2-28027E2A0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Common Examples of Financial Elder Abuse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04DB5F-7E20-4C9A-B746-259730D67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8761"/>
            <a:ext cx="10515600" cy="3844910"/>
          </a:xfrm>
        </p:spPr>
        <p:txBody>
          <a:bodyPr/>
          <a:lstStyle/>
          <a:p>
            <a:r>
              <a:rPr lang="en-AU" dirty="0"/>
              <a:t>Abuse of powers under Enduring Power of Attorney</a:t>
            </a:r>
          </a:p>
          <a:p>
            <a:pPr lvl="1"/>
            <a:r>
              <a:rPr lang="en-AU" dirty="0"/>
              <a:t>Using funds for attorney’s benefit</a:t>
            </a:r>
          </a:p>
          <a:p>
            <a:r>
              <a:rPr lang="en-AU" dirty="0"/>
              <a:t>Exploitation of elders with diminishing capacity</a:t>
            </a:r>
          </a:p>
          <a:p>
            <a:r>
              <a:rPr lang="en-AU" dirty="0"/>
              <a:t>Granny flat agreements funded by an elder</a:t>
            </a:r>
          </a:p>
          <a:p>
            <a:pPr lvl="1"/>
            <a:r>
              <a:rPr lang="en-AU" dirty="0"/>
              <a:t>Failing to provide care or refund of payment to fund nursing home care</a:t>
            </a:r>
          </a:p>
          <a:p>
            <a:r>
              <a:rPr lang="en-AU" dirty="0"/>
              <a:t>Finance provided by elders for benefit of adult children</a:t>
            </a:r>
          </a:p>
          <a:p>
            <a:pPr lvl="1"/>
            <a:r>
              <a:rPr lang="en-AU" dirty="0"/>
              <a:t>Mortgage over elder’s property to fund business or personal debts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09F3C4-04E3-4FAE-9416-C82A9A5C81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43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400A9-DFD4-462B-8F83-6D9538336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Enduring Powers of Attorney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0258-1378-4174-8534-F83B1A29B6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Attorney has wide powers to control legal and financial affairs of Donor:</a:t>
            </a:r>
          </a:p>
          <a:p>
            <a:pPr lvl="1"/>
            <a:r>
              <a:rPr lang="en-AU" dirty="0"/>
              <a:t>Access to bank accounts</a:t>
            </a:r>
          </a:p>
          <a:p>
            <a:pPr lvl="1"/>
            <a:r>
              <a:rPr lang="en-AU" dirty="0"/>
              <a:t>Power to sell assets including land</a:t>
            </a:r>
          </a:p>
          <a:p>
            <a:r>
              <a:rPr lang="en-AU" dirty="0"/>
              <a:t>Choice of attorney/s must be considered carefully:</a:t>
            </a:r>
          </a:p>
          <a:p>
            <a:pPr lvl="1"/>
            <a:r>
              <a:rPr lang="en-AU" dirty="0"/>
              <a:t>Attorney may become controller of the family trust or SMSF upon incapacity</a:t>
            </a:r>
          </a:p>
          <a:p>
            <a:pPr lvl="1"/>
            <a:r>
              <a:rPr lang="en-AU" dirty="0"/>
              <a:t>Blended families – conflict between second spouse and adult children from previous relationship</a:t>
            </a:r>
          </a:p>
          <a:p>
            <a:pPr lvl="1"/>
            <a:r>
              <a:rPr lang="en-AU" dirty="0"/>
              <a:t>Is attorney aware of Donor’s testamentary intentions?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E68EBA4-EF6B-4EA2-A757-43018FB97B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7198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341F-7E0B-4EAD-86E2-5AD389540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EPA – Legal Advice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2793F-275C-4F54-95AF-12D5B0E230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Legal advice:</a:t>
            </a:r>
          </a:p>
          <a:p>
            <a:pPr lvl="1"/>
            <a:r>
              <a:rPr lang="en-AU" dirty="0"/>
              <a:t>Solicitor must assess mental capacity of Donor &amp; explain effect of EPA</a:t>
            </a:r>
          </a:p>
          <a:p>
            <a:pPr lvl="1"/>
            <a:r>
              <a:rPr lang="en-AU" dirty="0"/>
              <a:t>Advice re extent of attorney’s powers and duties</a:t>
            </a:r>
          </a:p>
          <a:p>
            <a:pPr lvl="1"/>
            <a:r>
              <a:rPr lang="en-AU" dirty="0"/>
              <a:t>Attorney should be advised of duties and obligations:</a:t>
            </a:r>
          </a:p>
          <a:p>
            <a:pPr lvl="2"/>
            <a:r>
              <a:rPr lang="en-AU" dirty="0"/>
              <a:t>fiduciary duties: act in interest of Donor, avoid conflict of interests, no personal benefit to attorney</a:t>
            </a:r>
          </a:p>
          <a:p>
            <a:pPr lvl="2"/>
            <a:r>
              <a:rPr lang="en-AU" dirty="0"/>
              <a:t>Part 9, Guardianship and Administration Act 1990 – provisions regarding EPA’s</a:t>
            </a:r>
          </a:p>
          <a:p>
            <a:pPr lvl="2"/>
            <a:r>
              <a:rPr lang="en-AU" dirty="0"/>
              <a:t>Examples: </a:t>
            </a:r>
          </a:p>
          <a:p>
            <a:pPr marL="914400" lvl="2" indent="0">
              <a:buNone/>
            </a:pPr>
            <a:r>
              <a:rPr lang="en-AU" dirty="0"/>
              <a:t>	- s 107 duty to keep accounts and records</a:t>
            </a:r>
          </a:p>
          <a:p>
            <a:pPr marL="914400" lvl="2" indent="0">
              <a:buNone/>
            </a:pPr>
            <a:r>
              <a:rPr lang="en-AU" dirty="0"/>
              <a:t>	- s 109 duty to produce accounts and records, potential revocation of EPA by SAT</a:t>
            </a:r>
          </a:p>
          <a:p>
            <a:pPr marL="914400" lvl="2" indent="0">
              <a:buNone/>
            </a:pPr>
            <a:r>
              <a:rPr lang="en-AU" dirty="0"/>
              <a:t>		KS [2008] WASAT 29 – SAT has jurisdiction under s 109(1)(a) &amp; (b) even 		while a Donor has mental capacity or after his/her death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726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Guardianship and Administration Act 1990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8D3C407-6E89-4EA4-9273-B9F33617CF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DCD26-2023-40F4-A8FF-3C99C22D4D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042983"/>
          </a:xfrm>
        </p:spPr>
        <p:txBody>
          <a:bodyPr>
            <a:normAutofit lnSpcReduction="10000"/>
          </a:bodyPr>
          <a:lstStyle/>
          <a:p>
            <a:r>
              <a:rPr lang="en-AU" dirty="0"/>
              <a:t>S 109(1)(c)	 - interested person ma apply to revoke EPA, vary terms of EPA or appoint substitute attorney</a:t>
            </a:r>
          </a:p>
          <a:p>
            <a:r>
              <a:rPr lang="en-AU" dirty="0"/>
              <a:t>S 109(2)(a) – attorney may apply for order under s 109(1)(c)</a:t>
            </a:r>
          </a:p>
          <a:p>
            <a:r>
              <a:rPr lang="en-AU" dirty="0"/>
              <a:t>S 109(2)(b) – attorney may apply for directions  </a:t>
            </a:r>
          </a:p>
          <a:p>
            <a:r>
              <a:rPr lang="en-AU" dirty="0"/>
              <a:t>S 65 – emergency orders for relief of person in need of administration order </a:t>
            </a:r>
          </a:p>
          <a:p>
            <a:r>
              <a:rPr lang="en-AU" dirty="0"/>
              <a:t>S 82 – transactions may be set aside if entered into 2 months before declaration is made that person is in need of administration (under s 64)</a:t>
            </a:r>
          </a:p>
        </p:txBody>
      </p:sp>
    </p:spTree>
    <p:extLst>
      <p:ext uri="{BB962C8B-B14F-4D97-AF65-F5344CB8AC3E}">
        <p14:creationId xmlns:p14="http://schemas.microsoft.com/office/powerpoint/2010/main" val="24401193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Remedies for vulnerable elders with capacity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87572C-AE5D-49A2-B181-B3C691460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BFC56C-8A43-44FF-8739-6DB069110F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Older persons may own unencumbered assets but low income</a:t>
            </a:r>
          </a:p>
          <a:p>
            <a:r>
              <a:rPr lang="en-AU" dirty="0"/>
              <a:t>Increasingly elders prefer to live at home instead of a nursing home while they have capacity and fairly good health.</a:t>
            </a:r>
          </a:p>
          <a:p>
            <a:r>
              <a:rPr lang="en-AU" dirty="0"/>
              <a:t>This may create the fear of a lack of care and isolation.</a:t>
            </a:r>
          </a:p>
          <a:p>
            <a:r>
              <a:rPr lang="en-AU" dirty="0"/>
              <a:t>A popular solution is a granny flat / family agreement:</a:t>
            </a:r>
          </a:p>
          <a:p>
            <a:pPr lvl="1"/>
            <a:r>
              <a:rPr lang="en-AU" dirty="0"/>
              <a:t>Elder pays part of or whole of purchase price of residence</a:t>
            </a:r>
          </a:p>
          <a:p>
            <a:pPr lvl="1"/>
            <a:r>
              <a:rPr lang="en-AU" dirty="0"/>
              <a:t>Property registered in name of child – especially if elder is receiving Centrelink benefits</a:t>
            </a:r>
          </a:p>
          <a:p>
            <a:pPr lvl="1"/>
            <a:r>
              <a:rPr lang="en-AU" dirty="0"/>
              <a:t>Carefully drafted agreement for ongoing care and  accommodation required</a:t>
            </a:r>
          </a:p>
          <a:p>
            <a:pPr lvl="1"/>
            <a:r>
              <a:rPr lang="en-AU" dirty="0"/>
              <a:t>s</a:t>
            </a:r>
          </a:p>
          <a:p>
            <a:pPr lvl="1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9194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BEC0CB-635A-4965-9B3E-BD5313062C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Equitable remedies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FA507A-102B-42C4-A360-4B099927CC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Unconscionable conduct </a:t>
            </a:r>
            <a:r>
              <a:rPr lang="en-AU" dirty="0"/>
              <a:t>if incapable or vulnerable elder was unable to act in own best interest. </a:t>
            </a:r>
          </a:p>
          <a:p>
            <a:pPr marL="0" indent="0">
              <a:buNone/>
            </a:pPr>
            <a:r>
              <a:rPr lang="en-AU" dirty="0"/>
              <a:t>	Requires active and knowing use of disadvantage or disability to 	procure unfair benefit required</a:t>
            </a:r>
          </a:p>
          <a:p>
            <a:r>
              <a:rPr lang="en-AU" b="1" dirty="0"/>
              <a:t>Undue influence </a:t>
            </a:r>
            <a:r>
              <a:rPr lang="en-AU" dirty="0"/>
              <a:t>if proof that elder’s free will was overborne by another.</a:t>
            </a:r>
          </a:p>
          <a:p>
            <a:pPr marL="457200" lvl="1" indent="0">
              <a:buNone/>
            </a:pPr>
            <a:r>
              <a:rPr lang="en-AU" b="1" dirty="0"/>
              <a:t>	</a:t>
            </a:r>
            <a:r>
              <a:rPr lang="en-AU" dirty="0"/>
              <a:t>Independent legal advice may rebut presumption of undue influence</a:t>
            </a:r>
            <a:endParaRPr lang="en-AU" b="1" dirty="0"/>
          </a:p>
          <a:p>
            <a:pPr marL="0" indent="0">
              <a:buNone/>
            </a:pPr>
            <a:endParaRPr lang="en-AU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028C657-4507-4223-81EC-8E36A5364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9244"/>
            <a:ext cx="4712616" cy="1432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511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84044-030A-4CB7-B94D-3789E8031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Cont.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B7E4268-C338-4D4E-B7D0-D0BDE8719C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79244"/>
            <a:ext cx="4712616" cy="14326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9ADC52-5A0A-4845-8EA2-B2BDA142E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b="1" dirty="0"/>
              <a:t>Proprietary estoppel </a:t>
            </a:r>
          </a:p>
          <a:p>
            <a:pPr marL="0" indent="0">
              <a:buNone/>
            </a:pPr>
            <a:r>
              <a:rPr lang="en-AU" b="1" dirty="0"/>
              <a:t>	</a:t>
            </a:r>
            <a:r>
              <a:rPr lang="en-AU" dirty="0"/>
              <a:t>- representation that proprietary interest to be granted to elder</a:t>
            </a:r>
          </a:p>
          <a:p>
            <a:pPr marL="0" indent="0">
              <a:buNone/>
            </a:pPr>
            <a:r>
              <a:rPr lang="en-AU" dirty="0"/>
              <a:t>	- elder act in reasonable reliance on representation</a:t>
            </a:r>
          </a:p>
          <a:p>
            <a:pPr marL="0" indent="0">
              <a:buNone/>
            </a:pPr>
            <a:r>
              <a:rPr lang="en-AU" dirty="0"/>
              <a:t>	- detriment suffered by elder when promise not fulfilled</a:t>
            </a:r>
          </a:p>
          <a:p>
            <a:pPr marL="0" indent="0">
              <a:buNone/>
            </a:pPr>
            <a:r>
              <a:rPr lang="en-AU" dirty="0"/>
              <a:t>	May give rise to remedy of:</a:t>
            </a:r>
          </a:p>
          <a:p>
            <a:pPr marL="0" indent="0">
              <a:buNone/>
            </a:pPr>
            <a:r>
              <a:rPr lang="en-AU" dirty="0"/>
              <a:t>	- resulting trust over property</a:t>
            </a:r>
          </a:p>
          <a:p>
            <a:pPr marL="0" indent="0">
              <a:buNone/>
            </a:pPr>
            <a:r>
              <a:rPr lang="en-AU" dirty="0"/>
              <a:t>	- charge over property to secure funds advanced by elder</a:t>
            </a:r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0441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14286-7AAD-4BDF-93EC-3E87F5B30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AU" dirty="0"/>
              <a:t>Trusts: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E255307-E841-4783-9F07-A8C7D628F5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25316"/>
            <a:ext cx="4712616" cy="143268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4D8FE9-7328-4065-9131-44D7FD88F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16136"/>
            <a:ext cx="10515600" cy="4351338"/>
          </a:xfrm>
        </p:spPr>
        <p:txBody>
          <a:bodyPr>
            <a:normAutofit/>
          </a:bodyPr>
          <a:lstStyle/>
          <a:p>
            <a:r>
              <a:rPr lang="en-AU" b="1" dirty="0"/>
              <a:t>Constructive trust </a:t>
            </a:r>
            <a:r>
              <a:rPr lang="en-AU" dirty="0"/>
              <a:t>may be imposed to impose personal liability to account upon person who dishonestly procures or assist in breach of trust:</a:t>
            </a:r>
          </a:p>
          <a:p>
            <a:pPr marL="457200" lvl="1" indent="0">
              <a:buNone/>
            </a:pPr>
            <a:r>
              <a:rPr lang="en-AU" b="1" dirty="0"/>
              <a:t>	</a:t>
            </a:r>
            <a:r>
              <a:rPr lang="en-AU" dirty="0"/>
              <a:t>- example: Ownership of land recorded on title is not commensurate with portion of 	purchase price contributed by elder = deemed to be held upon constructive trust for elder.</a:t>
            </a:r>
            <a:endParaRPr lang="en-AU" b="1" dirty="0"/>
          </a:p>
          <a:p>
            <a:r>
              <a:rPr lang="en-AU" b="1" dirty="0"/>
              <a:t>Resulting trust </a:t>
            </a:r>
            <a:r>
              <a:rPr lang="en-AU" dirty="0"/>
              <a:t>may arise if legal and beneficial ownership which not commensurate with contribution by elder, but because of common </a:t>
            </a:r>
            <a:r>
              <a:rPr lang="en-AU" dirty="0" err="1"/>
              <a:t>intention.Unless</a:t>
            </a:r>
            <a:r>
              <a:rPr lang="en-AU" dirty="0"/>
              <a:t> presumption of advancement based on relationship between elder and child or spouse is unrebutted. </a:t>
            </a:r>
          </a:p>
        </p:txBody>
      </p:sp>
    </p:spTree>
    <p:extLst>
      <p:ext uri="{BB962C8B-B14F-4D97-AF65-F5344CB8AC3E}">
        <p14:creationId xmlns:p14="http://schemas.microsoft.com/office/powerpoint/2010/main" val="881625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2036</TotalTime>
  <Words>361</Words>
  <Application>Microsoft Office PowerPoint</Application>
  <PresentationFormat>Widescreen</PresentationFormat>
  <Paragraphs>63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Legalwise 19 June 2018</vt:lpstr>
      <vt:lpstr>Common Examples of Financial Elder Abuse</vt:lpstr>
      <vt:lpstr>Enduring Powers of Attorney</vt:lpstr>
      <vt:lpstr>EPA – Legal Advice</vt:lpstr>
      <vt:lpstr>Guardianship and Administration Act 1990</vt:lpstr>
      <vt:lpstr>Remedies for vulnerable elders with capacity</vt:lpstr>
      <vt:lpstr>Equitable remedies</vt:lpstr>
      <vt:lpstr>Cont.</vt:lpstr>
      <vt:lpstr>Trusts: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Estate Planning</dc:title>
  <dc:creator>amanda liston</dc:creator>
  <cp:lastModifiedBy>amanda liston</cp:lastModifiedBy>
  <cp:revision>146</cp:revision>
  <dcterms:created xsi:type="dcterms:W3CDTF">2016-11-08T21:34:22Z</dcterms:created>
  <dcterms:modified xsi:type="dcterms:W3CDTF">2018-06-15T06:21:10Z</dcterms:modified>
</cp:coreProperties>
</file>