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67" r:id="rId2"/>
    <p:sldId id="284" r:id="rId3"/>
    <p:sldId id="285" r:id="rId4"/>
    <p:sldId id="288" r:id="rId5"/>
    <p:sldId id="279" r:id="rId6"/>
    <p:sldId id="301" r:id="rId7"/>
    <p:sldId id="260" r:id="rId8"/>
    <p:sldId id="296" r:id="rId9"/>
    <p:sldId id="297" r:id="rId10"/>
    <p:sldId id="287" r:id="rId11"/>
    <p:sldId id="290" r:id="rId12"/>
    <p:sldId id="291" r:id="rId13"/>
    <p:sldId id="292" r:id="rId14"/>
    <p:sldId id="293" r:id="rId15"/>
    <p:sldId id="294" r:id="rId16"/>
    <p:sldId id="281" r:id="rId17"/>
    <p:sldId id="273" r:id="rId18"/>
    <p:sldId id="289" r:id="rId19"/>
    <p:sldId id="283" r:id="rId20"/>
    <p:sldId id="269" r:id="rId21"/>
    <p:sldId id="282"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64" d="100"/>
          <a:sy n="64" d="100"/>
        </p:scale>
        <p:origin x="90"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671682-AD57-4DDF-8242-3D8E04ED084A}" type="datetimeFigureOut">
              <a:rPr lang="en-AU" smtClean="0"/>
              <a:t>21/02/2018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4F0E68-2E3D-4722-BC35-AA72A97D98E1}" type="slidenum">
              <a:rPr lang="en-AU" smtClean="0"/>
              <a:t>‹#›</a:t>
            </a:fld>
            <a:endParaRPr lang="en-AU"/>
          </a:p>
        </p:txBody>
      </p:sp>
    </p:spTree>
    <p:extLst>
      <p:ext uri="{BB962C8B-B14F-4D97-AF65-F5344CB8AC3E}">
        <p14:creationId xmlns:p14="http://schemas.microsoft.com/office/powerpoint/2010/main" val="80837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74F0E68-2E3D-4722-BC35-AA72A97D98E1}" type="slidenum">
              <a:rPr lang="en-AU" smtClean="0"/>
              <a:t>7</a:t>
            </a:fld>
            <a:endParaRPr lang="en-AU"/>
          </a:p>
        </p:txBody>
      </p:sp>
    </p:spTree>
    <p:extLst>
      <p:ext uri="{BB962C8B-B14F-4D97-AF65-F5344CB8AC3E}">
        <p14:creationId xmlns:p14="http://schemas.microsoft.com/office/powerpoint/2010/main" val="327228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3EB2F5-D0FD-42FE-A74B-90ED6EDED47B}" type="datetimeFigureOut">
              <a:rPr lang="en-AU" smtClean="0"/>
              <a:t>21/02/2018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1981837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EB2F5-D0FD-42FE-A74B-90ED6EDED47B}" type="datetimeFigureOut">
              <a:rPr lang="en-AU" smtClean="0"/>
              <a:t>21/02/2018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209150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EB2F5-D0FD-42FE-A74B-90ED6EDED47B}" type="datetimeFigureOut">
              <a:rPr lang="en-AU" smtClean="0"/>
              <a:t>21/02/2018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246934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EB2F5-D0FD-42FE-A74B-90ED6EDED47B}" type="datetimeFigureOut">
              <a:rPr lang="en-AU" smtClean="0"/>
              <a:t>21/02/2018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80635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3EB2F5-D0FD-42FE-A74B-90ED6EDED47B}" type="datetimeFigureOut">
              <a:rPr lang="en-AU" smtClean="0"/>
              <a:t>21/02/2018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111678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3EB2F5-D0FD-42FE-A74B-90ED6EDED47B}" type="datetimeFigureOut">
              <a:rPr lang="en-AU" smtClean="0"/>
              <a:t>21/02/2018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3330632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3EB2F5-D0FD-42FE-A74B-90ED6EDED47B}" type="datetimeFigureOut">
              <a:rPr lang="en-AU" smtClean="0"/>
              <a:t>21/02/2018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565093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3EB2F5-D0FD-42FE-A74B-90ED6EDED47B}" type="datetimeFigureOut">
              <a:rPr lang="en-AU" smtClean="0"/>
              <a:t>21/02/2018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221095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EB2F5-D0FD-42FE-A74B-90ED6EDED47B}" type="datetimeFigureOut">
              <a:rPr lang="en-AU" smtClean="0"/>
              <a:t>21/02/2018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232862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3EB2F5-D0FD-42FE-A74B-90ED6EDED47B}" type="datetimeFigureOut">
              <a:rPr lang="en-AU" smtClean="0"/>
              <a:t>21/02/2018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1851345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3EB2F5-D0FD-42FE-A74B-90ED6EDED47B}" type="datetimeFigureOut">
              <a:rPr lang="en-AU" smtClean="0"/>
              <a:t>21/02/2018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1A7E9C-0602-4EBF-B95D-FD15E100E10B}" type="slidenum">
              <a:rPr lang="en-AU" smtClean="0"/>
              <a:t>‹#›</a:t>
            </a:fld>
            <a:endParaRPr lang="en-AU"/>
          </a:p>
        </p:txBody>
      </p:sp>
    </p:spTree>
    <p:extLst>
      <p:ext uri="{BB962C8B-B14F-4D97-AF65-F5344CB8AC3E}">
        <p14:creationId xmlns:p14="http://schemas.microsoft.com/office/powerpoint/2010/main" val="53538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EB2F5-D0FD-42FE-A74B-90ED6EDED47B}" type="datetimeFigureOut">
              <a:rPr lang="en-AU" smtClean="0"/>
              <a:t>21/02/2018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A7E9C-0602-4EBF-B95D-FD15E100E10B}" type="slidenum">
              <a:rPr lang="en-AU" smtClean="0"/>
              <a:t>‹#›</a:t>
            </a:fld>
            <a:endParaRPr lang="en-AU"/>
          </a:p>
        </p:txBody>
      </p:sp>
    </p:spTree>
    <p:extLst>
      <p:ext uri="{BB962C8B-B14F-4D97-AF65-F5344CB8AC3E}">
        <p14:creationId xmlns:p14="http://schemas.microsoft.com/office/powerpoint/2010/main" val="16139821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b="1" dirty="0"/>
              <a:t>Legalwise</a:t>
            </a:r>
            <a:br>
              <a:rPr lang="en-AU" b="1" dirty="0"/>
            </a:br>
            <a:r>
              <a:rPr lang="en-AU" sz="3200" b="1" dirty="0"/>
              <a:t>27 February 2018</a:t>
            </a:r>
          </a:p>
        </p:txBody>
      </p:sp>
      <p:sp>
        <p:nvSpPr>
          <p:cNvPr id="3" name="Subtitle 2"/>
          <p:cNvSpPr>
            <a:spLocks noGrp="1"/>
          </p:cNvSpPr>
          <p:nvPr>
            <p:ph type="subTitle" idx="1"/>
          </p:nvPr>
        </p:nvSpPr>
        <p:spPr>
          <a:noFill/>
          <a:ln>
            <a:solidFill>
              <a:schemeClr val="accent1">
                <a:lumMod val="20000"/>
                <a:lumOff val="80000"/>
              </a:schemeClr>
            </a:solidFill>
          </a:ln>
        </p:spPr>
        <p:txBody>
          <a:bodyPr>
            <a:normAutofit/>
          </a:bodyPr>
          <a:lstStyle/>
          <a:p>
            <a:r>
              <a:rPr lang="en-AU" sz="4000" b="1" dirty="0"/>
              <a:t>Estate Planning - </a:t>
            </a:r>
          </a:p>
          <a:p>
            <a:r>
              <a:rPr lang="en-AU" sz="4000" b="1" dirty="0"/>
              <a:t>Vulnerable Beneficiaries</a:t>
            </a:r>
          </a:p>
        </p:txBody>
      </p:sp>
      <p:pic>
        <p:nvPicPr>
          <p:cNvPr id="4" name="Picture 3"/>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3217744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5652-78D9-42A4-B838-5F0A34C11BBA}"/>
              </a:ext>
            </a:extLst>
          </p:cNvPr>
          <p:cNvSpPr>
            <a:spLocks noGrp="1"/>
          </p:cNvSpPr>
          <p:nvPr>
            <p:ph type="title"/>
          </p:nvPr>
        </p:nvSpPr>
        <p:spPr/>
        <p:txBody>
          <a:bodyPr/>
          <a:lstStyle/>
          <a:p>
            <a:r>
              <a:rPr lang="en-AU" b="1" dirty="0"/>
              <a:t>SDT – Purpose</a:t>
            </a:r>
          </a:p>
        </p:txBody>
      </p:sp>
      <p:sp>
        <p:nvSpPr>
          <p:cNvPr id="3" name="Content Placeholder 2">
            <a:extLst>
              <a:ext uri="{FF2B5EF4-FFF2-40B4-BE49-F238E27FC236}">
                <a16:creationId xmlns:a16="http://schemas.microsoft.com/office/drawing/2014/main" id="{8B8D9410-73FA-4804-A0E7-AE71A68051CA}"/>
              </a:ext>
            </a:extLst>
          </p:cNvPr>
          <p:cNvSpPr>
            <a:spLocks noGrp="1"/>
          </p:cNvSpPr>
          <p:nvPr>
            <p:ph idx="1"/>
          </p:nvPr>
        </p:nvSpPr>
        <p:spPr>
          <a:xfrm>
            <a:off x="838200" y="1253331"/>
            <a:ext cx="10515600" cy="4351338"/>
          </a:xfrm>
        </p:spPr>
        <p:txBody>
          <a:bodyPr>
            <a:noAutofit/>
          </a:bodyPr>
          <a:lstStyle/>
          <a:p>
            <a:pPr lvl="0"/>
            <a:r>
              <a:rPr lang="en-AU" sz="2000" b="1" dirty="0"/>
              <a:t>Care expenditure</a:t>
            </a:r>
            <a:r>
              <a:rPr lang="en-AU" sz="2000" dirty="0"/>
              <a:t>:</a:t>
            </a:r>
          </a:p>
          <a:p>
            <a:pPr lvl="2">
              <a:buFont typeface="Wingdings" panose="05000000000000000000" pitchFamily="2" charset="2"/>
              <a:buChar char="§"/>
            </a:pPr>
            <a:r>
              <a:rPr lang="en-AU" dirty="0"/>
              <a:t>payments to carer</a:t>
            </a:r>
          </a:p>
          <a:p>
            <a:pPr lvl="2">
              <a:buFont typeface="Wingdings" panose="05000000000000000000" pitchFamily="2" charset="2"/>
              <a:buChar char="§"/>
            </a:pPr>
            <a:r>
              <a:rPr lang="en-AU" dirty="0"/>
              <a:t>medical and hospital treatment</a:t>
            </a:r>
          </a:p>
          <a:p>
            <a:pPr lvl="2">
              <a:buFont typeface="Wingdings" panose="05000000000000000000" pitchFamily="2" charset="2"/>
              <a:buChar char="§"/>
            </a:pPr>
            <a:r>
              <a:rPr lang="en-AU" dirty="0"/>
              <a:t>medical equipment, </a:t>
            </a:r>
            <a:r>
              <a:rPr lang="en-AU" dirty="0" err="1"/>
              <a:t>eg</a:t>
            </a:r>
            <a:r>
              <a:rPr lang="en-AU" dirty="0"/>
              <a:t> a wheel chair</a:t>
            </a:r>
          </a:p>
          <a:p>
            <a:pPr lvl="2">
              <a:buFont typeface="Wingdings" panose="05000000000000000000" pitchFamily="2" charset="2"/>
              <a:buChar char="§"/>
            </a:pPr>
            <a:r>
              <a:rPr lang="en-AU" dirty="0"/>
              <a:t>private health insurance</a:t>
            </a:r>
          </a:p>
          <a:p>
            <a:pPr lvl="0"/>
            <a:r>
              <a:rPr lang="en-AU" sz="2000" b="1" dirty="0"/>
              <a:t>Accommodation expenditure</a:t>
            </a:r>
            <a:r>
              <a:rPr lang="en-AU" sz="2000" dirty="0"/>
              <a:t>:</a:t>
            </a:r>
          </a:p>
          <a:p>
            <a:pPr lvl="2">
              <a:buFont typeface="Wingdings" panose="05000000000000000000" pitchFamily="2" charset="2"/>
              <a:buChar char="§"/>
            </a:pPr>
            <a:r>
              <a:rPr lang="en-AU" dirty="0"/>
              <a:t>Rental payments and accommodation bonds</a:t>
            </a:r>
          </a:p>
          <a:p>
            <a:pPr lvl="2">
              <a:buFont typeface="Wingdings" panose="05000000000000000000" pitchFamily="2" charset="2"/>
              <a:buChar char="§"/>
            </a:pPr>
            <a:r>
              <a:rPr lang="en-AU" dirty="0"/>
              <a:t>Council and other rates</a:t>
            </a:r>
          </a:p>
          <a:p>
            <a:pPr lvl="2">
              <a:buFont typeface="Wingdings" panose="05000000000000000000" pitchFamily="2" charset="2"/>
              <a:buChar char="§"/>
            </a:pPr>
            <a:r>
              <a:rPr lang="en-AU" dirty="0"/>
              <a:t>Land tax</a:t>
            </a:r>
          </a:p>
          <a:p>
            <a:pPr lvl="2">
              <a:buFont typeface="Wingdings" panose="05000000000000000000" pitchFamily="2" charset="2"/>
              <a:buChar char="§"/>
            </a:pPr>
            <a:r>
              <a:rPr lang="en-AU" dirty="0"/>
              <a:t>Repairs and improvements</a:t>
            </a:r>
          </a:p>
          <a:p>
            <a:r>
              <a:rPr lang="en-AU" sz="2000" dirty="0"/>
              <a:t>Limited provision for </a:t>
            </a:r>
            <a:r>
              <a:rPr lang="en-AU" sz="2000" b="1" dirty="0"/>
              <a:t>lifestyle needs</a:t>
            </a:r>
            <a:r>
              <a:rPr lang="en-AU" sz="2000" dirty="0"/>
              <a:t>, </a:t>
            </a:r>
            <a:r>
              <a:rPr lang="en-AU" sz="2000" dirty="0" err="1"/>
              <a:t>eg</a:t>
            </a:r>
            <a:r>
              <a:rPr lang="en-AU" sz="2000" dirty="0"/>
              <a:t> food, clothing, transport (not public transfer or motor vehicle expenses), recreation and entertainment = $11,000 per year (at 1 July 2014, indexed yearly in July to CPI)</a:t>
            </a:r>
          </a:p>
          <a:p>
            <a:pPr lvl="0"/>
            <a:endParaRPr lang="en-AU" sz="1800" dirty="0"/>
          </a:p>
          <a:p>
            <a:pPr marL="914400" lvl="2" indent="0">
              <a:buNone/>
            </a:pPr>
            <a:endParaRPr lang="en-AU" sz="1800" dirty="0"/>
          </a:p>
          <a:p>
            <a:pPr marL="914400" lvl="2" indent="0">
              <a:buNone/>
            </a:pPr>
            <a:endParaRPr lang="en-AU" sz="1800" dirty="0"/>
          </a:p>
          <a:p>
            <a:pPr marL="1371600" lvl="3" indent="0">
              <a:buNone/>
            </a:pPr>
            <a:r>
              <a:rPr lang="en-AU" dirty="0"/>
              <a:t>	</a:t>
            </a:r>
          </a:p>
          <a:p>
            <a:pPr marL="914400" lvl="2" indent="0">
              <a:buNone/>
            </a:pPr>
            <a:endParaRPr lang="en-AU" sz="1800" dirty="0"/>
          </a:p>
        </p:txBody>
      </p:sp>
      <p:pic>
        <p:nvPicPr>
          <p:cNvPr id="4" name="Picture 3">
            <a:extLst>
              <a:ext uri="{FF2B5EF4-FFF2-40B4-BE49-F238E27FC236}">
                <a16:creationId xmlns:a16="http://schemas.microsoft.com/office/drawing/2014/main" id="{A8C2710D-7BB8-461B-AA4C-7F6E5F15A139}"/>
              </a:ext>
            </a:extLst>
          </p:cNvPr>
          <p:cNvPicPr>
            <a:picLocks noChangeAspect="1"/>
          </p:cNvPicPr>
          <p:nvPr/>
        </p:nvPicPr>
        <p:blipFill>
          <a:blip r:embed="rId2"/>
          <a:stretch>
            <a:fillRect/>
          </a:stretch>
        </p:blipFill>
        <p:spPr>
          <a:xfrm>
            <a:off x="0" y="5604669"/>
            <a:ext cx="4712616" cy="1432684"/>
          </a:xfrm>
          <a:prstGeom prst="rect">
            <a:avLst/>
          </a:prstGeom>
        </p:spPr>
      </p:pic>
    </p:spTree>
    <p:extLst>
      <p:ext uri="{BB962C8B-B14F-4D97-AF65-F5344CB8AC3E}">
        <p14:creationId xmlns:p14="http://schemas.microsoft.com/office/powerpoint/2010/main" val="3436566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51511-7EC7-4380-9CDD-1D1AFDE5FE64}"/>
              </a:ext>
            </a:extLst>
          </p:cNvPr>
          <p:cNvSpPr>
            <a:spLocks noGrp="1"/>
          </p:cNvSpPr>
          <p:nvPr>
            <p:ph type="title"/>
          </p:nvPr>
        </p:nvSpPr>
        <p:spPr/>
        <p:txBody>
          <a:bodyPr/>
          <a:lstStyle/>
          <a:p>
            <a:r>
              <a:rPr lang="en-AU" b="1" dirty="0"/>
              <a:t>SDT – Beneficiary requirements</a:t>
            </a:r>
          </a:p>
        </p:txBody>
      </p:sp>
      <p:sp>
        <p:nvSpPr>
          <p:cNvPr id="3" name="Content Placeholder 2">
            <a:extLst>
              <a:ext uri="{FF2B5EF4-FFF2-40B4-BE49-F238E27FC236}">
                <a16:creationId xmlns:a16="http://schemas.microsoft.com/office/drawing/2014/main" id="{EABC8A4D-315B-4A31-B48F-256F1BFD39E8}"/>
              </a:ext>
            </a:extLst>
          </p:cNvPr>
          <p:cNvSpPr>
            <a:spLocks noGrp="1"/>
          </p:cNvSpPr>
          <p:nvPr>
            <p:ph idx="1"/>
          </p:nvPr>
        </p:nvSpPr>
        <p:spPr>
          <a:xfrm>
            <a:off x="838200" y="1382333"/>
            <a:ext cx="10515600" cy="4351338"/>
          </a:xfrm>
        </p:spPr>
        <p:txBody>
          <a:bodyPr>
            <a:normAutofit lnSpcReduction="10000"/>
          </a:bodyPr>
          <a:lstStyle/>
          <a:p>
            <a:r>
              <a:rPr lang="en-AU" dirty="0"/>
              <a:t>Person over 16 years must meet definition of “</a:t>
            </a:r>
            <a:r>
              <a:rPr lang="en-AU" b="1" dirty="0"/>
              <a:t>severe disability</a:t>
            </a:r>
            <a:r>
              <a:rPr lang="en-AU" dirty="0"/>
              <a:t>” in Social Security Act :</a:t>
            </a:r>
          </a:p>
          <a:p>
            <a:pPr lvl="2">
              <a:buFont typeface="Wingdings" panose="05000000000000000000" pitchFamily="2" charset="2"/>
              <a:buChar char="§"/>
            </a:pPr>
            <a:r>
              <a:rPr lang="en-AU" sz="2400" dirty="0"/>
              <a:t>Impairments levels entitling receipt of Disability Support Pension; </a:t>
            </a:r>
            <a:r>
              <a:rPr lang="en-AU" sz="2400" b="1" dirty="0"/>
              <a:t>and</a:t>
            </a:r>
          </a:p>
          <a:p>
            <a:pPr lvl="2">
              <a:buFont typeface="Wingdings" panose="05000000000000000000" pitchFamily="2" charset="2"/>
              <a:buChar char="§"/>
            </a:pPr>
            <a:r>
              <a:rPr lang="en-AU" sz="2400" dirty="0"/>
              <a:t>Not working more than 7 hours a week for wage at or above minimum wage OR works for wages under supported wage system; </a:t>
            </a:r>
            <a:r>
              <a:rPr lang="en-AU" sz="2400" b="1" dirty="0"/>
              <a:t>and</a:t>
            </a:r>
          </a:p>
          <a:p>
            <a:pPr lvl="2">
              <a:buFont typeface="Wingdings" panose="05000000000000000000" pitchFamily="2" charset="2"/>
              <a:buChar char="§"/>
            </a:pPr>
            <a:r>
              <a:rPr lang="en-AU" sz="2400" dirty="0"/>
              <a:t>Disability entitles carer to Carer Payment/Allowance OR lives in State funded institution, hostel or group home providing care for disabled people. </a:t>
            </a:r>
          </a:p>
          <a:p>
            <a:r>
              <a:rPr lang="en-AU" dirty="0"/>
              <a:t>Disability pensioner not necessarily assessed “severely disabled”. If already receiving disability pension, re-assess when SDT created.</a:t>
            </a:r>
          </a:p>
          <a:p>
            <a:r>
              <a:rPr lang="en-AU" dirty="0"/>
              <a:t>One Principal Beneficiary per SDT / one SDT per Principal Beneficiary</a:t>
            </a:r>
          </a:p>
          <a:p>
            <a:endParaRPr lang="en-AU" dirty="0"/>
          </a:p>
        </p:txBody>
      </p:sp>
      <p:pic>
        <p:nvPicPr>
          <p:cNvPr id="4" name="Picture 3">
            <a:extLst>
              <a:ext uri="{FF2B5EF4-FFF2-40B4-BE49-F238E27FC236}">
                <a16:creationId xmlns:a16="http://schemas.microsoft.com/office/drawing/2014/main" id="{CD00C08D-3D1F-4A57-85C6-7ADFBFBA7FF3}"/>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223016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EC598-A9FE-464F-82A4-12D66755C88C}"/>
              </a:ext>
            </a:extLst>
          </p:cNvPr>
          <p:cNvSpPr>
            <a:spLocks noGrp="1"/>
          </p:cNvSpPr>
          <p:nvPr>
            <p:ph type="title"/>
          </p:nvPr>
        </p:nvSpPr>
        <p:spPr/>
        <p:txBody>
          <a:bodyPr/>
          <a:lstStyle/>
          <a:p>
            <a:r>
              <a:rPr lang="en-AU" b="1" dirty="0"/>
              <a:t>SDT – Trust requirements</a:t>
            </a:r>
          </a:p>
        </p:txBody>
      </p:sp>
      <p:sp>
        <p:nvSpPr>
          <p:cNvPr id="3" name="Content Placeholder 2">
            <a:extLst>
              <a:ext uri="{FF2B5EF4-FFF2-40B4-BE49-F238E27FC236}">
                <a16:creationId xmlns:a16="http://schemas.microsoft.com/office/drawing/2014/main" id="{5FE0BF08-129F-406E-B19C-46A6FF2C28BB}"/>
              </a:ext>
            </a:extLst>
          </p:cNvPr>
          <p:cNvSpPr>
            <a:spLocks noGrp="1"/>
          </p:cNvSpPr>
          <p:nvPr>
            <p:ph idx="1"/>
          </p:nvPr>
        </p:nvSpPr>
        <p:spPr>
          <a:xfrm>
            <a:off x="0" y="1382333"/>
            <a:ext cx="10515600" cy="4351338"/>
          </a:xfrm>
        </p:spPr>
        <p:txBody>
          <a:bodyPr>
            <a:normAutofit fontScale="92500" lnSpcReduction="10000"/>
          </a:bodyPr>
          <a:lstStyle/>
          <a:p>
            <a:pPr lvl="2"/>
            <a:r>
              <a:rPr lang="en-AU" sz="2400" dirty="0"/>
              <a:t>Protective trust providing accommodation and care to beneficiary meeting eligibility criteria of Social Security Act.</a:t>
            </a:r>
          </a:p>
          <a:p>
            <a:pPr lvl="2"/>
            <a:r>
              <a:rPr lang="en-AU" sz="2400" dirty="0"/>
              <a:t>Trust deed must:</a:t>
            </a:r>
          </a:p>
          <a:p>
            <a:pPr lvl="3">
              <a:buFont typeface="Wingdings" panose="05000000000000000000" pitchFamily="2" charset="2"/>
              <a:buChar char="§"/>
            </a:pPr>
            <a:r>
              <a:rPr lang="en-AU" sz="2400" dirty="0"/>
              <a:t>	contain mandatory  conditions of Social Security Act model trust 	deed</a:t>
            </a:r>
          </a:p>
          <a:p>
            <a:pPr lvl="3">
              <a:buFont typeface="Wingdings" panose="05000000000000000000" pitchFamily="2" charset="2"/>
              <a:buChar char="§"/>
            </a:pPr>
            <a:r>
              <a:rPr lang="en-AU" sz="2400" dirty="0"/>
              <a:t>	be approved by Centrelink / DVA</a:t>
            </a:r>
          </a:p>
          <a:p>
            <a:pPr lvl="2"/>
            <a:r>
              <a:rPr lang="en-AU" sz="2400" dirty="0"/>
              <a:t>Independent trustee (</a:t>
            </a:r>
            <a:r>
              <a:rPr lang="en-AU" sz="2400" dirty="0" err="1"/>
              <a:t>eg</a:t>
            </a:r>
            <a:r>
              <a:rPr lang="en-AU" sz="2400" dirty="0"/>
              <a:t> licensed trustee company or Australian legal practitioner who is not a relative of the beneficiary), OR more than one trustee resident in Australia;</a:t>
            </a:r>
          </a:p>
          <a:p>
            <a:pPr lvl="2"/>
            <a:r>
              <a:rPr lang="en-AU" sz="2400" dirty="0"/>
              <a:t>Investment restrictions</a:t>
            </a:r>
          </a:p>
          <a:p>
            <a:pPr lvl="2"/>
            <a:r>
              <a:rPr lang="en-AU" sz="2400" dirty="0"/>
              <a:t>Annual financial statements</a:t>
            </a:r>
          </a:p>
          <a:p>
            <a:pPr lvl="2"/>
            <a:r>
              <a:rPr lang="en-AU" sz="2400" dirty="0"/>
              <a:t>Independent audits when required</a:t>
            </a:r>
          </a:p>
          <a:p>
            <a:pPr lvl="2"/>
            <a:r>
              <a:rPr lang="en-AU" sz="2400" dirty="0"/>
              <a:t>Created inter </a:t>
            </a:r>
            <a:r>
              <a:rPr lang="en-AU" sz="2400" dirty="0" err="1"/>
              <a:t>vivos</a:t>
            </a:r>
            <a:r>
              <a:rPr lang="en-AU" sz="2400" dirty="0"/>
              <a:t> OR under Will</a:t>
            </a:r>
          </a:p>
          <a:p>
            <a:endParaRPr lang="en-AU" sz="2400" dirty="0"/>
          </a:p>
        </p:txBody>
      </p:sp>
      <p:pic>
        <p:nvPicPr>
          <p:cNvPr id="4" name="Picture 3">
            <a:extLst>
              <a:ext uri="{FF2B5EF4-FFF2-40B4-BE49-F238E27FC236}">
                <a16:creationId xmlns:a16="http://schemas.microsoft.com/office/drawing/2014/main" id="{2580852C-5280-48D4-B935-C19E5B31E388}"/>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2431977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00E2A-A88C-43B9-85F1-81D813D542AC}"/>
              </a:ext>
            </a:extLst>
          </p:cNvPr>
          <p:cNvSpPr>
            <a:spLocks noGrp="1"/>
          </p:cNvSpPr>
          <p:nvPr>
            <p:ph type="title"/>
          </p:nvPr>
        </p:nvSpPr>
        <p:spPr/>
        <p:txBody>
          <a:bodyPr/>
          <a:lstStyle/>
          <a:p>
            <a:r>
              <a:rPr lang="en-AU" b="1" dirty="0"/>
              <a:t>SDT - Concessions</a:t>
            </a:r>
          </a:p>
        </p:txBody>
      </p:sp>
      <p:sp>
        <p:nvSpPr>
          <p:cNvPr id="3" name="Content Placeholder 2">
            <a:extLst>
              <a:ext uri="{FF2B5EF4-FFF2-40B4-BE49-F238E27FC236}">
                <a16:creationId xmlns:a16="http://schemas.microsoft.com/office/drawing/2014/main" id="{61BC6463-59E2-49D0-88B2-DB90D9DEA95C}"/>
              </a:ext>
            </a:extLst>
          </p:cNvPr>
          <p:cNvSpPr>
            <a:spLocks noGrp="1"/>
          </p:cNvSpPr>
          <p:nvPr>
            <p:ph idx="1"/>
          </p:nvPr>
        </p:nvSpPr>
        <p:spPr>
          <a:xfrm>
            <a:off x="838200" y="1385147"/>
            <a:ext cx="10515600" cy="4351338"/>
          </a:xfrm>
        </p:spPr>
        <p:txBody>
          <a:bodyPr>
            <a:normAutofit fontScale="92500" lnSpcReduction="10000"/>
          </a:bodyPr>
          <a:lstStyle/>
          <a:p>
            <a:r>
              <a:rPr lang="en-AU" dirty="0"/>
              <a:t>Means test exemptions :</a:t>
            </a:r>
          </a:p>
          <a:p>
            <a:pPr lvl="2">
              <a:buFont typeface="Wingdings" panose="05000000000000000000" pitchFamily="2" charset="2"/>
              <a:buChar char="§"/>
            </a:pPr>
            <a:r>
              <a:rPr lang="en-AU" sz="2200" dirty="0"/>
              <a:t>Principal residence, regardless of value. Other persons may live in house with principal beneficiary, </a:t>
            </a:r>
            <a:r>
              <a:rPr lang="en-AU" sz="2200" dirty="0" err="1"/>
              <a:t>eg</a:t>
            </a:r>
            <a:r>
              <a:rPr lang="en-AU" sz="2200" dirty="0"/>
              <a:t> spouse, children, carer.</a:t>
            </a:r>
          </a:p>
          <a:p>
            <a:pPr lvl="2">
              <a:buFont typeface="Wingdings" panose="05000000000000000000" pitchFamily="2" charset="2"/>
              <a:buChar char="§"/>
            </a:pPr>
            <a:r>
              <a:rPr lang="en-AU" sz="2200" dirty="0"/>
              <a:t>Assets up to cap (currently $657,250 ). Indexed annually to CPI. </a:t>
            </a:r>
          </a:p>
          <a:p>
            <a:pPr lvl="2">
              <a:buFont typeface="Wingdings" panose="05000000000000000000" pitchFamily="2" charset="2"/>
              <a:buChar char="§"/>
            </a:pPr>
            <a:r>
              <a:rPr lang="en-AU" sz="2200" dirty="0"/>
              <a:t>Income generated from exempt assets </a:t>
            </a:r>
          </a:p>
          <a:p>
            <a:pPr marL="914400" lvl="2" indent="0">
              <a:buNone/>
            </a:pPr>
            <a:r>
              <a:rPr lang="en-AU" sz="2200" dirty="0"/>
              <a:t>	- exempt from means testing, but</a:t>
            </a:r>
          </a:p>
          <a:p>
            <a:pPr marL="914400" lvl="2" indent="0">
              <a:buNone/>
            </a:pPr>
            <a:r>
              <a:rPr lang="en-AU" sz="2200" dirty="0"/>
              <a:t>	- subject to income tax (marginal rate of principal beneficiary).</a:t>
            </a:r>
          </a:p>
          <a:p>
            <a:pPr lvl="2">
              <a:buFont typeface="Wingdings" panose="05000000000000000000" pitchFamily="2" charset="2"/>
              <a:buChar char="§"/>
            </a:pPr>
            <a:r>
              <a:rPr lang="en-AU" sz="2200" dirty="0"/>
              <a:t>Superannuation interest potentially exempt. Confirm with Centrelink when creating SDT.</a:t>
            </a:r>
          </a:p>
          <a:p>
            <a:r>
              <a:rPr lang="en-AU" dirty="0"/>
              <a:t>Assets exceeding cap subject to means testing, including income attributable to assets exceeding cap.</a:t>
            </a:r>
          </a:p>
          <a:p>
            <a:r>
              <a:rPr lang="en-AU" dirty="0"/>
              <a:t>Gifting concession $500,000 combined for eligible family members (to “top up” funds of SDT)</a:t>
            </a:r>
          </a:p>
          <a:p>
            <a:pPr marL="0" indent="0">
              <a:buNone/>
            </a:pPr>
            <a:endParaRPr lang="en-AU" dirty="0"/>
          </a:p>
        </p:txBody>
      </p:sp>
      <p:pic>
        <p:nvPicPr>
          <p:cNvPr id="4" name="Picture 3">
            <a:extLst>
              <a:ext uri="{FF2B5EF4-FFF2-40B4-BE49-F238E27FC236}">
                <a16:creationId xmlns:a16="http://schemas.microsoft.com/office/drawing/2014/main" id="{64E2A4D9-F1DF-49A4-8D10-E73835A7A0EA}"/>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2879320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9E930-F3D9-4E70-AB8C-DA96DFF3EBAB}"/>
              </a:ext>
            </a:extLst>
          </p:cNvPr>
          <p:cNvSpPr>
            <a:spLocks noGrp="1"/>
          </p:cNvSpPr>
          <p:nvPr>
            <p:ph type="title"/>
          </p:nvPr>
        </p:nvSpPr>
        <p:spPr/>
        <p:txBody>
          <a:bodyPr/>
          <a:lstStyle/>
          <a:p>
            <a:r>
              <a:rPr lang="en-AU" b="1" dirty="0"/>
              <a:t>SDT – Preferential Tax treatment</a:t>
            </a:r>
          </a:p>
        </p:txBody>
      </p:sp>
      <p:sp>
        <p:nvSpPr>
          <p:cNvPr id="3" name="Content Placeholder 2">
            <a:extLst>
              <a:ext uri="{FF2B5EF4-FFF2-40B4-BE49-F238E27FC236}">
                <a16:creationId xmlns:a16="http://schemas.microsoft.com/office/drawing/2014/main" id="{F3EA7E72-7A97-4D27-8CB1-85400553EFEC}"/>
              </a:ext>
            </a:extLst>
          </p:cNvPr>
          <p:cNvSpPr>
            <a:spLocks noGrp="1"/>
          </p:cNvSpPr>
          <p:nvPr>
            <p:ph idx="1"/>
          </p:nvPr>
        </p:nvSpPr>
        <p:spPr>
          <a:xfrm>
            <a:off x="9993" y="1690688"/>
            <a:ext cx="10515600" cy="4351338"/>
          </a:xfrm>
        </p:spPr>
        <p:txBody>
          <a:bodyPr>
            <a:normAutofit/>
          </a:bodyPr>
          <a:lstStyle/>
          <a:p>
            <a:pPr lvl="2"/>
            <a:r>
              <a:rPr lang="en-AU" sz="2400" dirty="0"/>
              <a:t>Unexpended income taxed at beneficiary’s personal income tax rates, rather than the highest marginal tax rate.</a:t>
            </a:r>
          </a:p>
          <a:p>
            <a:pPr lvl="2"/>
            <a:r>
              <a:rPr lang="en-AU" sz="2400" dirty="0"/>
              <a:t>Capital gains tax main residence exemption. Full or partial exemption to residuary beneficiary if residence sold within 2 years of death of principal beneficiary.</a:t>
            </a:r>
          </a:p>
          <a:p>
            <a:pPr lvl="2"/>
            <a:r>
              <a:rPr lang="en-AU" sz="2400" dirty="0"/>
              <a:t>Land tax exemption on residence while principal beneficiary lives in it.</a:t>
            </a:r>
          </a:p>
          <a:p>
            <a:pPr lvl="2"/>
            <a:r>
              <a:rPr lang="en-AU" sz="2400" dirty="0"/>
              <a:t>Stamp duty exemption for  transfer of dutiable property to SDT if no consideration paid.</a:t>
            </a:r>
          </a:p>
          <a:p>
            <a:pPr lvl="2"/>
            <a:r>
              <a:rPr lang="en-AU" sz="2400" dirty="0"/>
              <a:t>Capital gain or loss to donor disregarded when transferring CGT asset to SDT if no consideration received.</a:t>
            </a:r>
          </a:p>
          <a:p>
            <a:pPr marL="0" indent="0">
              <a:buNone/>
            </a:pPr>
            <a:endParaRPr lang="en-AU" sz="2400" dirty="0"/>
          </a:p>
        </p:txBody>
      </p:sp>
      <p:pic>
        <p:nvPicPr>
          <p:cNvPr id="4" name="Picture 3">
            <a:extLst>
              <a:ext uri="{FF2B5EF4-FFF2-40B4-BE49-F238E27FC236}">
                <a16:creationId xmlns:a16="http://schemas.microsoft.com/office/drawing/2014/main" id="{65B69E3C-8B21-418F-B3AC-EAB119446FA4}"/>
              </a:ext>
            </a:extLst>
          </p:cNvPr>
          <p:cNvPicPr>
            <a:picLocks noChangeAspect="1"/>
          </p:cNvPicPr>
          <p:nvPr/>
        </p:nvPicPr>
        <p:blipFill>
          <a:blip r:embed="rId2"/>
          <a:stretch>
            <a:fillRect/>
          </a:stretch>
        </p:blipFill>
        <p:spPr>
          <a:xfrm>
            <a:off x="9993" y="5425316"/>
            <a:ext cx="4712616" cy="1432684"/>
          </a:xfrm>
          <a:prstGeom prst="rect">
            <a:avLst/>
          </a:prstGeom>
        </p:spPr>
      </p:pic>
    </p:spTree>
    <p:extLst>
      <p:ext uri="{BB962C8B-B14F-4D97-AF65-F5344CB8AC3E}">
        <p14:creationId xmlns:p14="http://schemas.microsoft.com/office/powerpoint/2010/main" val="3647026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4088-9C5E-43CF-A90D-45ED5FBDF650}"/>
              </a:ext>
            </a:extLst>
          </p:cNvPr>
          <p:cNvSpPr>
            <a:spLocks noGrp="1"/>
          </p:cNvSpPr>
          <p:nvPr>
            <p:ph type="title"/>
          </p:nvPr>
        </p:nvSpPr>
        <p:spPr/>
        <p:txBody>
          <a:bodyPr/>
          <a:lstStyle/>
          <a:p>
            <a:r>
              <a:rPr lang="en-AU" b="1" dirty="0"/>
              <a:t>SDT - Contributions</a:t>
            </a:r>
          </a:p>
        </p:txBody>
      </p:sp>
      <p:sp>
        <p:nvSpPr>
          <p:cNvPr id="3" name="Content Placeholder 2">
            <a:extLst>
              <a:ext uri="{FF2B5EF4-FFF2-40B4-BE49-F238E27FC236}">
                <a16:creationId xmlns:a16="http://schemas.microsoft.com/office/drawing/2014/main" id="{078357F3-D60E-48ED-B455-238848737FA8}"/>
              </a:ext>
            </a:extLst>
          </p:cNvPr>
          <p:cNvSpPr>
            <a:spLocks noGrp="1"/>
          </p:cNvSpPr>
          <p:nvPr>
            <p:ph idx="1"/>
          </p:nvPr>
        </p:nvSpPr>
        <p:spPr>
          <a:xfrm>
            <a:off x="838200" y="2368562"/>
            <a:ext cx="10515600" cy="4351338"/>
          </a:xfrm>
        </p:spPr>
        <p:txBody>
          <a:bodyPr/>
          <a:lstStyle/>
          <a:p>
            <a:r>
              <a:rPr lang="en-AU" b="1" dirty="0"/>
              <a:t>Beneficiary contributions:</a:t>
            </a:r>
            <a:r>
              <a:rPr lang="en-AU" dirty="0"/>
              <a:t> principal beneficiary and spouse may not contribute to SDT, expect inheritance or super death benefit received within 3 years from date of transfer to SDT.</a:t>
            </a:r>
          </a:p>
          <a:p>
            <a:r>
              <a:rPr lang="en-AU" b="1" dirty="0"/>
              <a:t>Residuary beneficiaries</a:t>
            </a:r>
            <a:r>
              <a:rPr lang="en-AU" dirty="0"/>
              <a:t>: Each donor / testator may nominate residuary beneficiary upon death of principal beneficiary.</a:t>
            </a:r>
          </a:p>
          <a:p>
            <a:pPr marL="0" indent="0">
              <a:buNone/>
            </a:pPr>
            <a:endParaRPr lang="en-AU" dirty="0"/>
          </a:p>
        </p:txBody>
      </p:sp>
      <p:pic>
        <p:nvPicPr>
          <p:cNvPr id="4" name="Picture 3">
            <a:extLst>
              <a:ext uri="{FF2B5EF4-FFF2-40B4-BE49-F238E27FC236}">
                <a16:creationId xmlns:a16="http://schemas.microsoft.com/office/drawing/2014/main" id="{2B115675-305B-4A20-B358-EDF9FE30087A}"/>
              </a:ext>
            </a:extLst>
          </p:cNvPr>
          <p:cNvPicPr>
            <a:picLocks noChangeAspect="1"/>
          </p:cNvPicPr>
          <p:nvPr/>
        </p:nvPicPr>
        <p:blipFill>
          <a:blip r:embed="rId2"/>
          <a:stretch>
            <a:fillRect/>
          </a:stretch>
        </p:blipFill>
        <p:spPr>
          <a:xfrm>
            <a:off x="0" y="5401891"/>
            <a:ext cx="4712616" cy="1432684"/>
          </a:xfrm>
          <a:prstGeom prst="rect">
            <a:avLst/>
          </a:prstGeom>
        </p:spPr>
      </p:pic>
      <p:pic>
        <p:nvPicPr>
          <p:cNvPr id="5" name="Picture 4">
            <a:extLst>
              <a:ext uri="{FF2B5EF4-FFF2-40B4-BE49-F238E27FC236}">
                <a16:creationId xmlns:a16="http://schemas.microsoft.com/office/drawing/2014/main" id="{61B01E22-F20D-4709-8954-8D5904AAF3A2}"/>
              </a:ext>
            </a:extLst>
          </p:cNvPr>
          <p:cNvPicPr>
            <a:picLocks noChangeAspect="1"/>
          </p:cNvPicPr>
          <p:nvPr/>
        </p:nvPicPr>
        <p:blipFill>
          <a:blip r:embed="rId2"/>
          <a:stretch>
            <a:fillRect/>
          </a:stretch>
        </p:blipFill>
        <p:spPr>
          <a:xfrm>
            <a:off x="0" y="5425316"/>
            <a:ext cx="4712616" cy="1432684"/>
          </a:xfrm>
          <a:prstGeom prst="rect">
            <a:avLst/>
          </a:prstGeom>
        </p:spPr>
      </p:pic>
      <p:pic>
        <p:nvPicPr>
          <p:cNvPr id="6" name="Picture 5">
            <a:extLst>
              <a:ext uri="{FF2B5EF4-FFF2-40B4-BE49-F238E27FC236}">
                <a16:creationId xmlns:a16="http://schemas.microsoft.com/office/drawing/2014/main" id="{553194E6-D9D5-47A7-B2DC-1C6595E7142F}"/>
              </a:ext>
            </a:extLst>
          </p:cNvPr>
          <p:cNvPicPr>
            <a:picLocks noChangeAspect="1"/>
          </p:cNvPicPr>
          <p:nvPr/>
        </p:nvPicPr>
        <p:blipFill>
          <a:blip r:embed="rId2"/>
          <a:stretch>
            <a:fillRect/>
          </a:stretch>
        </p:blipFill>
        <p:spPr>
          <a:xfrm>
            <a:off x="0" y="5455663"/>
            <a:ext cx="4712616" cy="1432684"/>
          </a:xfrm>
          <a:prstGeom prst="rect">
            <a:avLst/>
          </a:prstGeom>
        </p:spPr>
      </p:pic>
    </p:spTree>
    <p:extLst>
      <p:ext uri="{BB962C8B-B14F-4D97-AF65-F5344CB8AC3E}">
        <p14:creationId xmlns:p14="http://schemas.microsoft.com/office/powerpoint/2010/main" val="1625002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C709D-A689-43AA-BDF7-1B1F683A0F9F}"/>
              </a:ext>
            </a:extLst>
          </p:cNvPr>
          <p:cNvSpPr>
            <a:spLocks noGrp="1"/>
          </p:cNvSpPr>
          <p:nvPr>
            <p:ph type="title"/>
          </p:nvPr>
        </p:nvSpPr>
        <p:spPr/>
        <p:txBody>
          <a:bodyPr/>
          <a:lstStyle/>
          <a:p>
            <a:r>
              <a:rPr lang="en-AU" b="1" dirty="0"/>
              <a:t>Superannuation Death Benefits Trust</a:t>
            </a:r>
          </a:p>
        </p:txBody>
      </p:sp>
      <p:sp>
        <p:nvSpPr>
          <p:cNvPr id="3" name="Content Placeholder 2">
            <a:extLst>
              <a:ext uri="{FF2B5EF4-FFF2-40B4-BE49-F238E27FC236}">
                <a16:creationId xmlns:a16="http://schemas.microsoft.com/office/drawing/2014/main" id="{22583583-6AA7-4ACD-B43F-1FD9FF2B2608}"/>
              </a:ext>
            </a:extLst>
          </p:cNvPr>
          <p:cNvSpPr>
            <a:spLocks noGrp="1"/>
          </p:cNvSpPr>
          <p:nvPr>
            <p:ph idx="1"/>
          </p:nvPr>
        </p:nvSpPr>
        <p:spPr>
          <a:xfrm>
            <a:off x="838200" y="1392702"/>
            <a:ext cx="10515600" cy="4784261"/>
          </a:xfrm>
        </p:spPr>
        <p:txBody>
          <a:bodyPr>
            <a:normAutofit lnSpcReduction="10000"/>
          </a:bodyPr>
          <a:lstStyle/>
          <a:p>
            <a:r>
              <a:rPr lang="en-AU" dirty="0"/>
              <a:t>Trustee has discretion in payment of death benefits:</a:t>
            </a:r>
          </a:p>
          <a:p>
            <a:pPr marL="0" indent="0">
              <a:buNone/>
            </a:pPr>
            <a:r>
              <a:rPr lang="en-AU" dirty="0"/>
              <a:t>	- personal legal representative / executor (</a:t>
            </a:r>
            <a:r>
              <a:rPr lang="en-AU" b="1" dirty="0"/>
              <a:t>pass under Will</a:t>
            </a:r>
            <a:r>
              <a:rPr lang="en-AU" dirty="0"/>
              <a:t>) OR</a:t>
            </a:r>
          </a:p>
          <a:p>
            <a:pPr marL="0" indent="0">
              <a:buNone/>
            </a:pPr>
            <a:r>
              <a:rPr lang="en-AU" dirty="0"/>
              <a:t>	- directly to spouse, children and/or interdependent persons</a:t>
            </a:r>
          </a:p>
          <a:p>
            <a:r>
              <a:rPr lang="en-AU" dirty="0"/>
              <a:t>Deed may permit non-binding or binding non-lapsing death benefit nominations</a:t>
            </a:r>
          </a:p>
          <a:p>
            <a:r>
              <a:rPr lang="en-AU" dirty="0"/>
              <a:t>Death benefits = account balance and life insurance (in some funds)</a:t>
            </a:r>
          </a:p>
          <a:p>
            <a:r>
              <a:rPr lang="en-AU" dirty="0"/>
              <a:t>Payments:	- lump sum or </a:t>
            </a:r>
          </a:p>
          <a:p>
            <a:pPr marL="0" indent="0">
              <a:buNone/>
            </a:pPr>
            <a:r>
              <a:rPr lang="en-AU" dirty="0"/>
              <a:t>		- pension income stream (only spouses, children under 18 		and severely disabled children)</a:t>
            </a:r>
          </a:p>
          <a:p>
            <a:pPr marL="0" indent="0">
              <a:buNone/>
            </a:pPr>
            <a:r>
              <a:rPr lang="en-AU" dirty="0"/>
              <a:t>	</a:t>
            </a:r>
          </a:p>
        </p:txBody>
      </p:sp>
      <p:pic>
        <p:nvPicPr>
          <p:cNvPr id="4" name="Picture 3">
            <a:extLst>
              <a:ext uri="{FF2B5EF4-FFF2-40B4-BE49-F238E27FC236}">
                <a16:creationId xmlns:a16="http://schemas.microsoft.com/office/drawing/2014/main" id="{EF2F97E7-BFA6-4317-AFD9-7A5925D69775}"/>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620243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4044-030A-4CB7-B94D-3789E8031FAD}"/>
              </a:ext>
            </a:extLst>
          </p:cNvPr>
          <p:cNvSpPr>
            <a:spLocks noGrp="1"/>
          </p:cNvSpPr>
          <p:nvPr>
            <p:ph type="title"/>
          </p:nvPr>
        </p:nvSpPr>
        <p:spPr>
          <a:xfrm>
            <a:off x="838200" y="365125"/>
            <a:ext cx="10515600" cy="1325563"/>
          </a:xfrm>
        </p:spPr>
        <p:txBody>
          <a:bodyPr>
            <a:normAutofit/>
          </a:bodyPr>
          <a:lstStyle/>
          <a:p>
            <a:r>
              <a:rPr lang="en-AU" b="1" dirty="0"/>
              <a:t>Tax Dependants</a:t>
            </a:r>
          </a:p>
        </p:txBody>
      </p:sp>
      <p:pic>
        <p:nvPicPr>
          <p:cNvPr id="3" name="Picture 2">
            <a:extLst>
              <a:ext uri="{FF2B5EF4-FFF2-40B4-BE49-F238E27FC236}">
                <a16:creationId xmlns:a16="http://schemas.microsoft.com/office/drawing/2014/main" id="{CB7E4268-C338-4D4E-B7D0-D0BDE8719C90}"/>
              </a:ext>
            </a:extLst>
          </p:cNvPr>
          <p:cNvPicPr>
            <a:picLocks noChangeAspect="1"/>
          </p:cNvPicPr>
          <p:nvPr/>
        </p:nvPicPr>
        <p:blipFill>
          <a:blip r:embed="rId2"/>
          <a:stretch>
            <a:fillRect/>
          </a:stretch>
        </p:blipFill>
        <p:spPr>
          <a:xfrm>
            <a:off x="0" y="5379244"/>
            <a:ext cx="4712616" cy="1432684"/>
          </a:xfrm>
          <a:prstGeom prst="rect">
            <a:avLst/>
          </a:prstGeom>
        </p:spPr>
      </p:pic>
      <p:sp>
        <p:nvSpPr>
          <p:cNvPr id="4" name="Content Placeholder 3">
            <a:extLst>
              <a:ext uri="{FF2B5EF4-FFF2-40B4-BE49-F238E27FC236}">
                <a16:creationId xmlns:a16="http://schemas.microsoft.com/office/drawing/2014/main" id="{529ADC52-5A0A-4845-8EA2-B2BDA142EADD}"/>
              </a:ext>
            </a:extLst>
          </p:cNvPr>
          <p:cNvSpPr>
            <a:spLocks noGrp="1"/>
          </p:cNvSpPr>
          <p:nvPr>
            <p:ph idx="1"/>
          </p:nvPr>
        </p:nvSpPr>
        <p:spPr/>
        <p:txBody>
          <a:bodyPr/>
          <a:lstStyle/>
          <a:p>
            <a:r>
              <a:rPr lang="en-AU" dirty="0"/>
              <a:t>No beneficiaries tax:</a:t>
            </a:r>
          </a:p>
          <a:p>
            <a:pPr marL="0" indent="0">
              <a:buNone/>
            </a:pPr>
            <a:r>
              <a:rPr lang="en-AU" dirty="0"/>
              <a:t>	- spouse</a:t>
            </a:r>
          </a:p>
          <a:p>
            <a:pPr marL="0" indent="0">
              <a:buNone/>
            </a:pPr>
            <a:r>
              <a:rPr lang="en-AU" dirty="0"/>
              <a:t>	- children under 18</a:t>
            </a:r>
          </a:p>
          <a:p>
            <a:r>
              <a:rPr lang="en-AU" dirty="0"/>
              <a:t>Beneficiaries tax: (15%)</a:t>
            </a:r>
          </a:p>
          <a:p>
            <a:pPr marL="0" indent="0">
              <a:buNone/>
            </a:pPr>
            <a:r>
              <a:rPr lang="en-AU" dirty="0"/>
              <a:t>	- independent adult children</a:t>
            </a:r>
          </a:p>
          <a:p>
            <a:r>
              <a:rPr lang="en-AU" dirty="0"/>
              <a:t>Paid via Will: 	- look through provisions = tax position same as 				direct payments</a:t>
            </a:r>
          </a:p>
          <a:p>
            <a:pPr marL="0" indent="0">
              <a:buNone/>
            </a:pPr>
            <a:endParaRPr lang="en-AU" dirty="0"/>
          </a:p>
        </p:txBody>
      </p:sp>
    </p:spTree>
    <p:extLst>
      <p:ext uri="{BB962C8B-B14F-4D97-AF65-F5344CB8AC3E}">
        <p14:creationId xmlns:p14="http://schemas.microsoft.com/office/powerpoint/2010/main" val="3704410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AE230-190B-4C6F-982E-C8F84CCE8927}"/>
              </a:ext>
            </a:extLst>
          </p:cNvPr>
          <p:cNvSpPr>
            <a:spLocks noGrp="1"/>
          </p:cNvSpPr>
          <p:nvPr>
            <p:ph type="title"/>
          </p:nvPr>
        </p:nvSpPr>
        <p:spPr/>
        <p:txBody>
          <a:bodyPr/>
          <a:lstStyle/>
          <a:p>
            <a:r>
              <a:rPr lang="en-AU" b="1" dirty="0"/>
              <a:t>Quarantine super death benefits in Will</a:t>
            </a:r>
          </a:p>
        </p:txBody>
      </p:sp>
      <p:sp>
        <p:nvSpPr>
          <p:cNvPr id="3" name="Content Placeholder 2">
            <a:extLst>
              <a:ext uri="{FF2B5EF4-FFF2-40B4-BE49-F238E27FC236}">
                <a16:creationId xmlns:a16="http://schemas.microsoft.com/office/drawing/2014/main" id="{2F692321-B1AA-4047-9C6B-274421020E94}"/>
              </a:ext>
            </a:extLst>
          </p:cNvPr>
          <p:cNvSpPr>
            <a:spLocks noGrp="1"/>
          </p:cNvSpPr>
          <p:nvPr>
            <p:ph idx="1"/>
          </p:nvPr>
        </p:nvSpPr>
        <p:spPr/>
        <p:txBody>
          <a:bodyPr/>
          <a:lstStyle/>
          <a:p>
            <a:r>
              <a:rPr lang="en-AU" dirty="0"/>
              <a:t>Super death benefits trust created in Will</a:t>
            </a:r>
          </a:p>
          <a:p>
            <a:r>
              <a:rPr lang="en-AU" dirty="0"/>
              <a:t>Only beneficiaries = tax dependants</a:t>
            </a:r>
          </a:p>
          <a:p>
            <a:pPr marL="0" indent="0">
              <a:buNone/>
            </a:pPr>
            <a:r>
              <a:rPr lang="en-AU" dirty="0"/>
              <a:t> 	- significant taxation benefits for spouse with infant children</a:t>
            </a:r>
          </a:p>
          <a:p>
            <a:r>
              <a:rPr lang="en-AU" dirty="0"/>
              <a:t>Beneficiaries tax liability determined at date of death, </a:t>
            </a:r>
            <a:r>
              <a:rPr lang="en-AU" dirty="0" err="1"/>
              <a:t>eg</a:t>
            </a:r>
            <a:r>
              <a:rPr lang="en-AU" dirty="0"/>
              <a:t> spouse and infant children qualify as tax dependants, but not adult children</a:t>
            </a:r>
          </a:p>
          <a:p>
            <a:r>
              <a:rPr lang="en-AU" dirty="0"/>
              <a:t>Equalisation of aggregate wealth in Will</a:t>
            </a:r>
          </a:p>
        </p:txBody>
      </p:sp>
      <p:pic>
        <p:nvPicPr>
          <p:cNvPr id="4" name="Picture 3">
            <a:extLst>
              <a:ext uri="{FF2B5EF4-FFF2-40B4-BE49-F238E27FC236}">
                <a16:creationId xmlns:a16="http://schemas.microsoft.com/office/drawing/2014/main" id="{DC47F853-F8E8-496E-B3BC-E25A136BF60C}"/>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2496814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7D301-0D50-4285-9C2C-3059CA0A6782}"/>
              </a:ext>
            </a:extLst>
          </p:cNvPr>
          <p:cNvSpPr>
            <a:spLocks noGrp="1"/>
          </p:cNvSpPr>
          <p:nvPr>
            <p:ph type="title"/>
          </p:nvPr>
        </p:nvSpPr>
        <p:spPr/>
        <p:txBody>
          <a:bodyPr/>
          <a:lstStyle/>
          <a:p>
            <a:r>
              <a:rPr lang="en-AU" b="1" dirty="0"/>
              <a:t>Death benefits paid via Will</a:t>
            </a:r>
          </a:p>
        </p:txBody>
      </p:sp>
      <p:sp>
        <p:nvSpPr>
          <p:cNvPr id="3" name="Content Placeholder 2">
            <a:extLst>
              <a:ext uri="{FF2B5EF4-FFF2-40B4-BE49-F238E27FC236}">
                <a16:creationId xmlns:a16="http://schemas.microsoft.com/office/drawing/2014/main" id="{EAC80514-034A-4732-AC83-F8573666EEC5}"/>
              </a:ext>
            </a:extLst>
          </p:cNvPr>
          <p:cNvSpPr>
            <a:spLocks noGrp="1"/>
          </p:cNvSpPr>
          <p:nvPr>
            <p:ph idx="1"/>
          </p:nvPr>
        </p:nvSpPr>
        <p:spPr/>
        <p:txBody>
          <a:bodyPr/>
          <a:lstStyle/>
          <a:p>
            <a:r>
              <a:rPr lang="en-AU" dirty="0"/>
              <a:t>Can pay to any beneficiaries under Will, not only SIS dependants</a:t>
            </a:r>
          </a:p>
          <a:p>
            <a:r>
              <a:rPr lang="en-AU" dirty="0"/>
              <a:t>Beneficiaries tax payable, unless paid to SIS dependants</a:t>
            </a:r>
          </a:p>
          <a:p>
            <a:r>
              <a:rPr lang="en-AU" dirty="0"/>
              <a:t>Can quarantine for payment to SIS dependants</a:t>
            </a:r>
          </a:p>
          <a:p>
            <a:r>
              <a:rPr lang="en-AU" dirty="0"/>
              <a:t>Part of estate asset = subject to claims against estate </a:t>
            </a:r>
          </a:p>
          <a:p>
            <a:r>
              <a:rPr lang="en-AU" dirty="0"/>
              <a:t>Protected assets </a:t>
            </a:r>
            <a:r>
              <a:rPr lang="en-AU" dirty="0" err="1"/>
              <a:t>eg</a:t>
            </a:r>
            <a:r>
              <a:rPr lang="en-AU" dirty="0"/>
              <a:t> in case of bankrupt estate</a:t>
            </a:r>
          </a:p>
        </p:txBody>
      </p:sp>
      <p:pic>
        <p:nvPicPr>
          <p:cNvPr id="4" name="Picture 3">
            <a:extLst>
              <a:ext uri="{FF2B5EF4-FFF2-40B4-BE49-F238E27FC236}">
                <a16:creationId xmlns:a16="http://schemas.microsoft.com/office/drawing/2014/main" id="{637A33B2-945F-4FA3-A0F9-523B670AEE5B}"/>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2979351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400A9-DFD4-462B-8F83-6D9538336EAE}"/>
              </a:ext>
            </a:extLst>
          </p:cNvPr>
          <p:cNvSpPr>
            <a:spLocks noGrp="1"/>
          </p:cNvSpPr>
          <p:nvPr>
            <p:ph type="title"/>
          </p:nvPr>
        </p:nvSpPr>
        <p:spPr/>
        <p:txBody>
          <a:bodyPr/>
          <a:lstStyle/>
          <a:p>
            <a:r>
              <a:rPr lang="en-AU" b="1" dirty="0"/>
              <a:t>Common beneficiary risks</a:t>
            </a:r>
          </a:p>
        </p:txBody>
      </p:sp>
      <p:sp>
        <p:nvSpPr>
          <p:cNvPr id="3" name="Content Placeholder 2">
            <a:extLst>
              <a:ext uri="{FF2B5EF4-FFF2-40B4-BE49-F238E27FC236}">
                <a16:creationId xmlns:a16="http://schemas.microsoft.com/office/drawing/2014/main" id="{C13A0258-1378-4174-8534-F83B1A29B646}"/>
              </a:ext>
            </a:extLst>
          </p:cNvPr>
          <p:cNvSpPr>
            <a:spLocks noGrp="1"/>
          </p:cNvSpPr>
          <p:nvPr>
            <p:ph idx="1"/>
          </p:nvPr>
        </p:nvSpPr>
        <p:spPr/>
        <p:txBody>
          <a:bodyPr/>
          <a:lstStyle/>
          <a:p>
            <a:r>
              <a:rPr lang="en-AU" dirty="0"/>
              <a:t>Relationship breakdown</a:t>
            </a:r>
          </a:p>
          <a:p>
            <a:r>
              <a:rPr lang="en-AU" dirty="0"/>
              <a:t>Bankruptcy</a:t>
            </a:r>
          </a:p>
          <a:p>
            <a:r>
              <a:rPr lang="en-AU" dirty="0"/>
              <a:t>Financial ineptitude  </a:t>
            </a:r>
          </a:p>
          <a:p>
            <a:r>
              <a:rPr lang="en-AU" dirty="0"/>
              <a:t>Vulnerable to influence</a:t>
            </a:r>
          </a:p>
          <a:p>
            <a:r>
              <a:rPr lang="en-AU" dirty="0"/>
              <a:t>Mental health issues</a:t>
            </a:r>
          </a:p>
          <a:p>
            <a:r>
              <a:rPr lang="en-AU" dirty="0"/>
              <a:t>Mental disability</a:t>
            </a:r>
          </a:p>
          <a:p>
            <a:r>
              <a:rPr lang="en-AU" dirty="0"/>
              <a:t>Intellectual disability</a:t>
            </a:r>
          </a:p>
          <a:p>
            <a:r>
              <a:rPr lang="en-AU" dirty="0"/>
              <a:t>Substance abuse</a:t>
            </a:r>
          </a:p>
        </p:txBody>
      </p:sp>
    </p:spTree>
    <p:extLst>
      <p:ext uri="{BB962C8B-B14F-4D97-AF65-F5344CB8AC3E}">
        <p14:creationId xmlns:p14="http://schemas.microsoft.com/office/powerpoint/2010/main" val="2057198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14286-7AAD-4BDF-93EC-3E87F5B30D8E}"/>
              </a:ext>
            </a:extLst>
          </p:cNvPr>
          <p:cNvSpPr>
            <a:spLocks noGrp="1"/>
          </p:cNvSpPr>
          <p:nvPr>
            <p:ph type="title"/>
          </p:nvPr>
        </p:nvSpPr>
        <p:spPr>
          <a:xfrm>
            <a:off x="1048214" y="365125"/>
            <a:ext cx="10305585" cy="1151011"/>
          </a:xfrm>
        </p:spPr>
        <p:txBody>
          <a:bodyPr>
            <a:normAutofit/>
          </a:bodyPr>
          <a:lstStyle/>
          <a:p>
            <a:r>
              <a:rPr lang="en-AU" b="1" dirty="0"/>
              <a:t>EPA / Administration orders</a:t>
            </a:r>
          </a:p>
        </p:txBody>
      </p:sp>
      <p:pic>
        <p:nvPicPr>
          <p:cNvPr id="3" name="Picture 2">
            <a:extLst>
              <a:ext uri="{FF2B5EF4-FFF2-40B4-BE49-F238E27FC236}">
                <a16:creationId xmlns:a16="http://schemas.microsoft.com/office/drawing/2014/main" id="{0E255307-E841-4783-9F07-A8C7D628F5F6}"/>
              </a:ext>
            </a:extLst>
          </p:cNvPr>
          <p:cNvPicPr>
            <a:picLocks noChangeAspect="1"/>
          </p:cNvPicPr>
          <p:nvPr/>
        </p:nvPicPr>
        <p:blipFill>
          <a:blip r:embed="rId2"/>
          <a:stretch>
            <a:fillRect/>
          </a:stretch>
        </p:blipFill>
        <p:spPr>
          <a:xfrm>
            <a:off x="0" y="5425316"/>
            <a:ext cx="4712616" cy="1432684"/>
          </a:xfrm>
          <a:prstGeom prst="rect">
            <a:avLst/>
          </a:prstGeom>
        </p:spPr>
      </p:pic>
      <p:sp>
        <p:nvSpPr>
          <p:cNvPr id="4" name="Content Placeholder 3">
            <a:extLst>
              <a:ext uri="{FF2B5EF4-FFF2-40B4-BE49-F238E27FC236}">
                <a16:creationId xmlns:a16="http://schemas.microsoft.com/office/drawing/2014/main" id="{774D8FE9-7328-4065-9131-44D7FD88F087}"/>
              </a:ext>
            </a:extLst>
          </p:cNvPr>
          <p:cNvSpPr>
            <a:spLocks noGrp="1"/>
          </p:cNvSpPr>
          <p:nvPr>
            <p:ph idx="1"/>
          </p:nvPr>
        </p:nvSpPr>
        <p:spPr>
          <a:xfrm>
            <a:off x="838200" y="1516136"/>
            <a:ext cx="10515600" cy="4351338"/>
          </a:xfrm>
        </p:spPr>
        <p:txBody>
          <a:bodyPr>
            <a:normAutofit/>
          </a:bodyPr>
          <a:lstStyle/>
          <a:p>
            <a:r>
              <a:rPr lang="en-AU" dirty="0"/>
              <a:t>Capacity to understand implications of appointing an attorney = EPA</a:t>
            </a:r>
          </a:p>
          <a:p>
            <a:r>
              <a:rPr lang="en-AU" dirty="0"/>
              <a:t>Incapable (Guardianship and Administration Act) = Administration orders by State Administrative Tribunal</a:t>
            </a:r>
          </a:p>
          <a:p>
            <a:pPr marL="0" indent="0">
              <a:buNone/>
            </a:pPr>
            <a:r>
              <a:rPr lang="en-AU" dirty="0"/>
              <a:t> 	- Financial and legal affairs</a:t>
            </a:r>
          </a:p>
          <a:p>
            <a:r>
              <a:rPr lang="en-AU" dirty="0"/>
              <a:t>Suitable person:</a:t>
            </a:r>
          </a:p>
          <a:p>
            <a:pPr lvl="1">
              <a:buFontTx/>
              <a:buChar char="-"/>
            </a:pPr>
            <a:r>
              <a:rPr lang="en-AU" dirty="0"/>
              <a:t>Family member/s</a:t>
            </a:r>
          </a:p>
          <a:p>
            <a:pPr lvl="1">
              <a:buFontTx/>
              <a:buChar char="-"/>
            </a:pPr>
            <a:r>
              <a:rPr lang="en-AU" dirty="0"/>
              <a:t>Public Trustee</a:t>
            </a:r>
          </a:p>
          <a:p>
            <a:pPr marL="0" indent="0">
              <a:buNone/>
            </a:pPr>
            <a:endParaRPr lang="en-AU" dirty="0"/>
          </a:p>
        </p:txBody>
      </p:sp>
    </p:spTree>
    <p:extLst>
      <p:ext uri="{BB962C8B-B14F-4D97-AF65-F5344CB8AC3E}">
        <p14:creationId xmlns:p14="http://schemas.microsoft.com/office/powerpoint/2010/main" val="881625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FDAC-4E62-44D4-AE8C-A5C69AC18DE5}"/>
              </a:ext>
            </a:extLst>
          </p:cNvPr>
          <p:cNvSpPr>
            <a:spLocks noGrp="1"/>
          </p:cNvSpPr>
          <p:nvPr>
            <p:ph type="title"/>
          </p:nvPr>
        </p:nvSpPr>
        <p:spPr/>
        <p:txBody>
          <a:bodyPr/>
          <a:lstStyle/>
          <a:p>
            <a:r>
              <a:rPr lang="en-AU" b="1" dirty="0"/>
              <a:t>EPG / Guardianship orders</a:t>
            </a:r>
          </a:p>
        </p:txBody>
      </p:sp>
      <p:sp>
        <p:nvSpPr>
          <p:cNvPr id="3" name="Content Placeholder 2">
            <a:extLst>
              <a:ext uri="{FF2B5EF4-FFF2-40B4-BE49-F238E27FC236}">
                <a16:creationId xmlns:a16="http://schemas.microsoft.com/office/drawing/2014/main" id="{58C7D533-F3C5-41D5-9713-63CAC9C7BF82}"/>
              </a:ext>
            </a:extLst>
          </p:cNvPr>
          <p:cNvSpPr>
            <a:spLocks noGrp="1"/>
          </p:cNvSpPr>
          <p:nvPr>
            <p:ph idx="1"/>
          </p:nvPr>
        </p:nvSpPr>
        <p:spPr>
          <a:xfrm>
            <a:off x="838200" y="1690688"/>
            <a:ext cx="10515600" cy="4351338"/>
          </a:xfrm>
        </p:spPr>
        <p:txBody>
          <a:bodyPr/>
          <a:lstStyle/>
          <a:p>
            <a:r>
              <a:rPr lang="en-AU" dirty="0"/>
              <a:t>Capacity to understand implications of appointing a guardian = EPG</a:t>
            </a:r>
          </a:p>
          <a:p>
            <a:r>
              <a:rPr lang="en-AU" dirty="0"/>
              <a:t>Incapable (Guardianship and Administration Act) = Guardianship orders by State Administrative Tribunal</a:t>
            </a:r>
          </a:p>
          <a:p>
            <a:pPr marL="0" indent="0">
              <a:buNone/>
            </a:pPr>
            <a:r>
              <a:rPr lang="en-AU" dirty="0"/>
              <a:t> 	</a:t>
            </a:r>
            <a:r>
              <a:rPr lang="en-AU" sz="2400" dirty="0"/>
              <a:t>- Lifestyle and healthcare decisions</a:t>
            </a:r>
          </a:p>
          <a:p>
            <a:r>
              <a:rPr lang="en-AU" dirty="0"/>
              <a:t>Suitable person:</a:t>
            </a:r>
          </a:p>
          <a:p>
            <a:pPr marL="457200" lvl="1" indent="0">
              <a:buNone/>
            </a:pPr>
            <a:r>
              <a:rPr lang="en-AU" dirty="0"/>
              <a:t>	- Family member/s</a:t>
            </a:r>
          </a:p>
          <a:p>
            <a:pPr marL="457200" lvl="1" indent="0">
              <a:buNone/>
            </a:pPr>
            <a:r>
              <a:rPr lang="en-AU" dirty="0"/>
              <a:t>	- Public Advocate</a:t>
            </a:r>
          </a:p>
          <a:p>
            <a:pPr marL="0" indent="0">
              <a:buNone/>
            </a:pPr>
            <a:endParaRPr lang="en-AU" dirty="0"/>
          </a:p>
          <a:p>
            <a:endParaRPr lang="en-AU" sz="2800" dirty="0"/>
          </a:p>
        </p:txBody>
      </p:sp>
      <p:pic>
        <p:nvPicPr>
          <p:cNvPr id="4" name="Picture 3">
            <a:extLst>
              <a:ext uri="{FF2B5EF4-FFF2-40B4-BE49-F238E27FC236}">
                <a16:creationId xmlns:a16="http://schemas.microsoft.com/office/drawing/2014/main" id="{F671C601-AC70-40D2-911C-38DC4BFB743B}"/>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852575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D0E3C-70A3-4EDD-B86D-D4D119F357D0}"/>
              </a:ext>
            </a:extLst>
          </p:cNvPr>
          <p:cNvSpPr>
            <a:spLocks noGrp="1"/>
          </p:cNvSpPr>
          <p:nvPr>
            <p:ph type="title"/>
          </p:nvPr>
        </p:nvSpPr>
        <p:spPr/>
        <p:txBody>
          <a:bodyPr/>
          <a:lstStyle/>
          <a:p>
            <a:r>
              <a:rPr lang="en-AU" b="1" dirty="0"/>
              <a:t>Equalisation in Will</a:t>
            </a:r>
          </a:p>
        </p:txBody>
      </p:sp>
      <p:sp>
        <p:nvSpPr>
          <p:cNvPr id="3" name="Content Placeholder 2">
            <a:extLst>
              <a:ext uri="{FF2B5EF4-FFF2-40B4-BE49-F238E27FC236}">
                <a16:creationId xmlns:a16="http://schemas.microsoft.com/office/drawing/2014/main" id="{2B640E51-AA19-4741-95AE-BCE24A2CEE82}"/>
              </a:ext>
            </a:extLst>
          </p:cNvPr>
          <p:cNvSpPr>
            <a:spLocks noGrp="1"/>
          </p:cNvSpPr>
          <p:nvPr>
            <p:ph idx="1"/>
          </p:nvPr>
        </p:nvSpPr>
        <p:spPr>
          <a:xfrm>
            <a:off x="838200" y="1547225"/>
            <a:ext cx="10515600" cy="4351338"/>
          </a:xfrm>
        </p:spPr>
        <p:txBody>
          <a:bodyPr/>
          <a:lstStyle/>
          <a:p>
            <a:r>
              <a:rPr lang="en-AU" dirty="0"/>
              <a:t>Equalisation clause:</a:t>
            </a:r>
          </a:p>
          <a:p>
            <a:pPr marL="0" indent="0">
              <a:buNone/>
            </a:pPr>
            <a:r>
              <a:rPr lang="en-AU" dirty="0"/>
              <a:t>	</a:t>
            </a:r>
            <a:r>
              <a:rPr lang="en-AU" sz="2400" dirty="0"/>
              <a:t>- assets passing by survivorship</a:t>
            </a:r>
          </a:p>
          <a:p>
            <a:pPr marL="0" indent="0">
              <a:buNone/>
            </a:pPr>
            <a:r>
              <a:rPr lang="en-AU" sz="2400" dirty="0"/>
              <a:t>	- gifts during lifetime</a:t>
            </a:r>
          </a:p>
          <a:p>
            <a:pPr marL="0" indent="0">
              <a:buNone/>
            </a:pPr>
            <a:r>
              <a:rPr lang="en-AU" sz="2400" dirty="0"/>
              <a:t>	- specific bequests</a:t>
            </a:r>
          </a:p>
          <a:p>
            <a:pPr marL="0" indent="0">
              <a:buNone/>
            </a:pPr>
            <a:r>
              <a:rPr lang="en-AU" sz="2400" dirty="0"/>
              <a:t>	- benefit or control of trust or company</a:t>
            </a:r>
          </a:p>
          <a:p>
            <a:pPr marL="0" indent="0">
              <a:buNone/>
            </a:pPr>
            <a:r>
              <a:rPr lang="en-AU" sz="2400" dirty="0"/>
              <a:t>	- receipt of super death benefits</a:t>
            </a:r>
          </a:p>
          <a:p>
            <a:r>
              <a:rPr lang="en-AU" dirty="0"/>
              <a:t>Only effective if sufficient assets in estate to equalise benefits paid outside of Will</a:t>
            </a:r>
          </a:p>
        </p:txBody>
      </p:sp>
      <p:pic>
        <p:nvPicPr>
          <p:cNvPr id="4" name="Picture 3">
            <a:extLst>
              <a:ext uri="{FF2B5EF4-FFF2-40B4-BE49-F238E27FC236}">
                <a16:creationId xmlns:a16="http://schemas.microsoft.com/office/drawing/2014/main" id="{5CDC0B52-B331-45E7-BAD2-E1E20D7AA606}"/>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211772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341F-7E0B-4EAD-86E2-5AD389540331}"/>
              </a:ext>
            </a:extLst>
          </p:cNvPr>
          <p:cNvSpPr>
            <a:spLocks noGrp="1"/>
          </p:cNvSpPr>
          <p:nvPr>
            <p:ph type="title"/>
          </p:nvPr>
        </p:nvSpPr>
        <p:spPr/>
        <p:txBody>
          <a:bodyPr/>
          <a:lstStyle/>
          <a:p>
            <a:r>
              <a:rPr lang="en-AU" b="1" dirty="0"/>
              <a:t>Layers of Protection</a:t>
            </a:r>
          </a:p>
        </p:txBody>
      </p:sp>
      <p:sp>
        <p:nvSpPr>
          <p:cNvPr id="3" name="Content Placeholder 2">
            <a:extLst>
              <a:ext uri="{FF2B5EF4-FFF2-40B4-BE49-F238E27FC236}">
                <a16:creationId xmlns:a16="http://schemas.microsoft.com/office/drawing/2014/main" id="{BEC2793F-275C-4F54-95AF-12D5B0E23017}"/>
              </a:ext>
            </a:extLst>
          </p:cNvPr>
          <p:cNvSpPr>
            <a:spLocks noGrp="1"/>
          </p:cNvSpPr>
          <p:nvPr>
            <p:ph idx="1"/>
          </p:nvPr>
        </p:nvSpPr>
        <p:spPr/>
        <p:txBody>
          <a:bodyPr/>
          <a:lstStyle/>
          <a:p>
            <a:r>
              <a:rPr lang="en-AU" dirty="0"/>
              <a:t>Testamentary Trusts</a:t>
            </a:r>
          </a:p>
          <a:p>
            <a:r>
              <a:rPr lang="en-AU" dirty="0"/>
              <a:t>Protective Trusts</a:t>
            </a:r>
          </a:p>
          <a:p>
            <a:r>
              <a:rPr lang="en-AU" dirty="0"/>
              <a:t>Special Disability Trust</a:t>
            </a:r>
          </a:p>
          <a:p>
            <a:r>
              <a:rPr lang="en-AU" dirty="0"/>
              <a:t>EPA / Administration orders</a:t>
            </a:r>
          </a:p>
          <a:p>
            <a:r>
              <a:rPr lang="en-AU" dirty="0"/>
              <a:t>EPG / Guardianship orders</a:t>
            </a:r>
          </a:p>
        </p:txBody>
      </p:sp>
    </p:spTree>
    <p:extLst>
      <p:ext uri="{BB962C8B-B14F-4D97-AF65-F5344CB8AC3E}">
        <p14:creationId xmlns:p14="http://schemas.microsoft.com/office/powerpoint/2010/main" val="367261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ED40C-2500-4063-9B47-46AAFF0426AA}"/>
              </a:ext>
            </a:extLst>
          </p:cNvPr>
          <p:cNvSpPr>
            <a:spLocks noGrp="1"/>
          </p:cNvSpPr>
          <p:nvPr>
            <p:ph type="title"/>
          </p:nvPr>
        </p:nvSpPr>
        <p:spPr/>
        <p:txBody>
          <a:bodyPr/>
          <a:lstStyle/>
          <a:p>
            <a:r>
              <a:rPr lang="en-AU" b="1" dirty="0"/>
              <a:t>Discretionary Testamentary Trusts</a:t>
            </a:r>
          </a:p>
        </p:txBody>
      </p:sp>
      <p:sp>
        <p:nvSpPr>
          <p:cNvPr id="3" name="Content Placeholder 2">
            <a:extLst>
              <a:ext uri="{FF2B5EF4-FFF2-40B4-BE49-F238E27FC236}">
                <a16:creationId xmlns:a16="http://schemas.microsoft.com/office/drawing/2014/main" id="{A06E50B5-6B08-47E0-AB2A-6917FC50AE03}"/>
              </a:ext>
            </a:extLst>
          </p:cNvPr>
          <p:cNvSpPr>
            <a:spLocks noGrp="1"/>
          </p:cNvSpPr>
          <p:nvPr>
            <p:ph idx="1"/>
          </p:nvPr>
        </p:nvSpPr>
        <p:spPr/>
        <p:txBody>
          <a:bodyPr/>
          <a:lstStyle/>
          <a:p>
            <a:r>
              <a:rPr lang="en-AU" dirty="0"/>
              <a:t>Executor controlled OR Beneficiary controlled</a:t>
            </a:r>
          </a:p>
          <a:p>
            <a:r>
              <a:rPr lang="en-AU" dirty="0"/>
              <a:t>Positions of control:</a:t>
            </a:r>
          </a:p>
          <a:p>
            <a:pPr>
              <a:buFontTx/>
              <a:buChar char="-"/>
            </a:pPr>
            <a:r>
              <a:rPr lang="en-AU" dirty="0"/>
              <a:t>Appointor: Dismiss and appoint trustee (effective control)</a:t>
            </a:r>
          </a:p>
          <a:p>
            <a:pPr>
              <a:buFontTx/>
              <a:buChar char="-"/>
            </a:pPr>
            <a:r>
              <a:rPr lang="en-AU" dirty="0"/>
              <a:t>Testamentary Trustee: Day to day operation of trust, </a:t>
            </a:r>
            <a:r>
              <a:rPr lang="en-AU" dirty="0" err="1"/>
              <a:t>eg</a:t>
            </a:r>
            <a:r>
              <a:rPr lang="en-AU" dirty="0"/>
              <a:t> investment of trust funds, distributions of income and capital, etc.</a:t>
            </a:r>
          </a:p>
          <a:p>
            <a:r>
              <a:rPr lang="en-AU" dirty="0"/>
              <a:t>Executor as controller gives greater protection against claims in bankruptcy, relationship breakdown and influence of vulnerable beneficiaries.</a:t>
            </a:r>
          </a:p>
        </p:txBody>
      </p:sp>
    </p:spTree>
    <p:extLst>
      <p:ext uri="{BB962C8B-B14F-4D97-AF65-F5344CB8AC3E}">
        <p14:creationId xmlns:p14="http://schemas.microsoft.com/office/powerpoint/2010/main" val="278790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08DEA-6654-4C3B-8EB2-28027E2A0C5E}"/>
              </a:ext>
            </a:extLst>
          </p:cNvPr>
          <p:cNvSpPr>
            <a:spLocks noGrp="1"/>
          </p:cNvSpPr>
          <p:nvPr>
            <p:ph type="title"/>
          </p:nvPr>
        </p:nvSpPr>
        <p:spPr/>
        <p:txBody>
          <a:bodyPr/>
          <a:lstStyle/>
          <a:p>
            <a:r>
              <a:rPr lang="en-AU" b="1" dirty="0"/>
              <a:t>Protective Testamentary Trusts</a:t>
            </a:r>
          </a:p>
        </p:txBody>
      </p:sp>
      <p:sp>
        <p:nvSpPr>
          <p:cNvPr id="3" name="Content Placeholder 2">
            <a:extLst>
              <a:ext uri="{FF2B5EF4-FFF2-40B4-BE49-F238E27FC236}">
                <a16:creationId xmlns:a16="http://schemas.microsoft.com/office/drawing/2014/main" id="{7604DB5F-7E20-4C9A-B746-259730D67742}"/>
              </a:ext>
            </a:extLst>
          </p:cNvPr>
          <p:cNvSpPr>
            <a:spLocks noGrp="1"/>
          </p:cNvSpPr>
          <p:nvPr>
            <p:ph idx="1"/>
          </p:nvPr>
        </p:nvSpPr>
        <p:spPr>
          <a:xfrm>
            <a:off x="838200" y="2296733"/>
            <a:ext cx="10515600" cy="4351338"/>
          </a:xfrm>
        </p:spPr>
        <p:txBody>
          <a:bodyPr/>
          <a:lstStyle/>
          <a:p>
            <a:r>
              <a:rPr lang="en-AU" dirty="0"/>
              <a:t>Discretionary trust deed contained in Will</a:t>
            </a:r>
          </a:p>
          <a:p>
            <a:r>
              <a:rPr lang="en-AU" dirty="0"/>
              <a:t>Executor controlled = testamentary trustee and appointor</a:t>
            </a:r>
          </a:p>
          <a:p>
            <a:r>
              <a:rPr lang="en-AU" dirty="0"/>
              <a:t>Principal beneficiary = protected beneficiary</a:t>
            </a:r>
          </a:p>
          <a:p>
            <a:r>
              <a:rPr lang="en-AU" dirty="0"/>
              <a:t>Secondary / default beneficiaries = children, spouse, siblings, etc.</a:t>
            </a:r>
          </a:p>
          <a:p>
            <a:r>
              <a:rPr lang="en-AU" dirty="0"/>
              <a:t>Right to reside in residence owned by trust</a:t>
            </a:r>
          </a:p>
        </p:txBody>
      </p:sp>
      <p:pic>
        <p:nvPicPr>
          <p:cNvPr id="4" name="Picture 3">
            <a:extLst>
              <a:ext uri="{FF2B5EF4-FFF2-40B4-BE49-F238E27FC236}">
                <a16:creationId xmlns:a16="http://schemas.microsoft.com/office/drawing/2014/main" id="{0E09F3C4-04E3-4FAE-9416-C82A9A5C817D}"/>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2664443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80237-DE8C-4113-92FC-0851DE09D23C}"/>
              </a:ext>
            </a:extLst>
          </p:cNvPr>
          <p:cNvSpPr>
            <a:spLocks noGrp="1"/>
          </p:cNvSpPr>
          <p:nvPr>
            <p:ph type="title"/>
          </p:nvPr>
        </p:nvSpPr>
        <p:spPr/>
        <p:txBody>
          <a:bodyPr/>
          <a:lstStyle/>
          <a:p>
            <a:r>
              <a:rPr lang="en-AU" b="1" dirty="0"/>
              <a:t>ANPT v SDT</a:t>
            </a:r>
          </a:p>
        </p:txBody>
      </p:sp>
      <p:sp>
        <p:nvSpPr>
          <p:cNvPr id="3" name="Content Placeholder 2">
            <a:extLst>
              <a:ext uri="{FF2B5EF4-FFF2-40B4-BE49-F238E27FC236}">
                <a16:creationId xmlns:a16="http://schemas.microsoft.com/office/drawing/2014/main" id="{D4C2F9FD-8CAE-4D1B-AACA-159F186C19E1}"/>
              </a:ext>
            </a:extLst>
          </p:cNvPr>
          <p:cNvSpPr>
            <a:spLocks noGrp="1"/>
          </p:cNvSpPr>
          <p:nvPr>
            <p:ph idx="1"/>
          </p:nvPr>
        </p:nvSpPr>
        <p:spPr>
          <a:xfrm>
            <a:off x="838200" y="1382333"/>
            <a:ext cx="10515600" cy="4351338"/>
          </a:xfrm>
        </p:spPr>
        <p:txBody>
          <a:bodyPr>
            <a:normAutofit/>
          </a:bodyPr>
          <a:lstStyle/>
          <a:p>
            <a:r>
              <a:rPr lang="en-AU" dirty="0"/>
              <a:t>SDT trust deed requirements and eligibility criteria for principal beneficiary are restrictive. </a:t>
            </a:r>
          </a:p>
          <a:p>
            <a:r>
              <a:rPr lang="en-AU" dirty="0"/>
              <a:t>If trust assets are so far above indexed cap that beneficiary not eligible for health care card OR blind beneficiary (entitled to Centrelink benefits without means testing), then little point in creating SDT.</a:t>
            </a:r>
          </a:p>
          <a:p>
            <a:r>
              <a:rPr lang="en-AU" dirty="0"/>
              <a:t>Additional funds may be left in ANPT. </a:t>
            </a:r>
          </a:p>
          <a:p>
            <a:r>
              <a:rPr lang="en-AU" dirty="0"/>
              <a:t>Assets of ANPT may be subject to Centrelink means test. </a:t>
            </a:r>
          </a:p>
          <a:p>
            <a:r>
              <a:rPr lang="en-AU" dirty="0"/>
              <a:t>Executor may prefer ANPT.</a:t>
            </a:r>
          </a:p>
          <a:p>
            <a:pPr marL="0" indent="0">
              <a:buNone/>
            </a:pPr>
            <a:endParaRPr lang="en-AU" dirty="0"/>
          </a:p>
          <a:p>
            <a:endParaRPr lang="en-AU" dirty="0"/>
          </a:p>
        </p:txBody>
      </p:sp>
      <p:pic>
        <p:nvPicPr>
          <p:cNvPr id="5" name="Picture 4">
            <a:extLst>
              <a:ext uri="{FF2B5EF4-FFF2-40B4-BE49-F238E27FC236}">
                <a16:creationId xmlns:a16="http://schemas.microsoft.com/office/drawing/2014/main" id="{A257A328-FA77-477E-86D8-295AB1FA244A}"/>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262382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AU" b="1" dirty="0"/>
              <a:t>All Needs Protective Trust</a:t>
            </a:r>
          </a:p>
        </p:txBody>
      </p:sp>
      <p:pic>
        <p:nvPicPr>
          <p:cNvPr id="3" name="Picture 2">
            <a:extLst>
              <a:ext uri="{FF2B5EF4-FFF2-40B4-BE49-F238E27FC236}">
                <a16:creationId xmlns:a16="http://schemas.microsoft.com/office/drawing/2014/main" id="{D8D3C407-6E89-4EA4-9273-B9F33617CF50}"/>
              </a:ext>
            </a:extLst>
          </p:cNvPr>
          <p:cNvPicPr>
            <a:picLocks noChangeAspect="1"/>
          </p:cNvPicPr>
          <p:nvPr/>
        </p:nvPicPr>
        <p:blipFill>
          <a:blip r:embed="rId3"/>
          <a:stretch>
            <a:fillRect/>
          </a:stretch>
        </p:blipFill>
        <p:spPr>
          <a:xfrm>
            <a:off x="0" y="5425316"/>
            <a:ext cx="4712616" cy="1432684"/>
          </a:xfrm>
          <a:prstGeom prst="rect">
            <a:avLst/>
          </a:prstGeom>
        </p:spPr>
      </p:pic>
      <p:sp>
        <p:nvSpPr>
          <p:cNvPr id="4" name="Content Placeholder 3">
            <a:extLst>
              <a:ext uri="{FF2B5EF4-FFF2-40B4-BE49-F238E27FC236}">
                <a16:creationId xmlns:a16="http://schemas.microsoft.com/office/drawing/2014/main" id="{E53DCD26-2023-40F4-A8FF-3C99C22D4D76}"/>
              </a:ext>
            </a:extLst>
          </p:cNvPr>
          <p:cNvSpPr>
            <a:spLocks noGrp="1"/>
          </p:cNvSpPr>
          <p:nvPr>
            <p:ph idx="1"/>
          </p:nvPr>
        </p:nvSpPr>
        <p:spPr>
          <a:xfrm>
            <a:off x="838200" y="2141537"/>
            <a:ext cx="10515600" cy="4351338"/>
          </a:xfrm>
        </p:spPr>
        <p:txBody>
          <a:bodyPr/>
          <a:lstStyle/>
          <a:p>
            <a:r>
              <a:rPr lang="en-AU" dirty="0"/>
              <a:t>One or more trustees with close relationship to beneficiary</a:t>
            </a:r>
          </a:p>
          <a:p>
            <a:r>
              <a:rPr lang="en-AU" dirty="0"/>
              <a:t>Duty to assess specific needs of beneficiary once/twice yearly</a:t>
            </a:r>
          </a:p>
          <a:p>
            <a:r>
              <a:rPr lang="en-AU" dirty="0"/>
              <a:t>Consult with guardian (if any)</a:t>
            </a:r>
          </a:p>
          <a:p>
            <a:r>
              <a:rPr lang="en-AU" dirty="0"/>
              <a:t>Less restrictive than SDT:</a:t>
            </a:r>
          </a:p>
          <a:p>
            <a:pPr marL="0" indent="0">
              <a:buNone/>
            </a:pPr>
            <a:r>
              <a:rPr lang="en-AU" dirty="0"/>
              <a:t>	- Can provide for lifestyle needs, </a:t>
            </a:r>
            <a:r>
              <a:rPr lang="en-AU" dirty="0" err="1"/>
              <a:t>eg</a:t>
            </a:r>
            <a:r>
              <a:rPr lang="en-AU" dirty="0"/>
              <a:t> carer travelling with guardian </a:t>
            </a:r>
          </a:p>
          <a:p>
            <a:r>
              <a:rPr lang="en-AU" dirty="0"/>
              <a:t>May reduce disability support pension entitlements</a:t>
            </a:r>
          </a:p>
        </p:txBody>
      </p:sp>
    </p:spTree>
    <p:extLst>
      <p:ext uri="{BB962C8B-B14F-4D97-AF65-F5344CB8AC3E}">
        <p14:creationId xmlns:p14="http://schemas.microsoft.com/office/powerpoint/2010/main" val="244011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9E74-99E1-4087-BEB6-2EF6376595E1}"/>
              </a:ext>
            </a:extLst>
          </p:cNvPr>
          <p:cNvSpPr>
            <a:spLocks noGrp="1"/>
          </p:cNvSpPr>
          <p:nvPr>
            <p:ph type="title"/>
          </p:nvPr>
        </p:nvSpPr>
        <p:spPr/>
        <p:txBody>
          <a:bodyPr/>
          <a:lstStyle/>
          <a:p>
            <a:r>
              <a:rPr lang="en-AU" b="1" dirty="0"/>
              <a:t>ANPT - Purpose</a:t>
            </a:r>
          </a:p>
        </p:txBody>
      </p:sp>
      <p:sp>
        <p:nvSpPr>
          <p:cNvPr id="3" name="Content Placeholder 2">
            <a:extLst>
              <a:ext uri="{FF2B5EF4-FFF2-40B4-BE49-F238E27FC236}">
                <a16:creationId xmlns:a16="http://schemas.microsoft.com/office/drawing/2014/main" id="{FA571733-2521-448F-A92D-C26174328755}"/>
              </a:ext>
            </a:extLst>
          </p:cNvPr>
          <p:cNvSpPr>
            <a:spLocks noGrp="1"/>
          </p:cNvSpPr>
          <p:nvPr>
            <p:ph idx="1"/>
          </p:nvPr>
        </p:nvSpPr>
        <p:spPr/>
        <p:txBody>
          <a:bodyPr>
            <a:normAutofit/>
          </a:bodyPr>
          <a:lstStyle/>
          <a:p>
            <a:r>
              <a:rPr lang="en-AU" sz="2600" dirty="0"/>
              <a:t>Income and capital may be used for all needs of beneficiary.  </a:t>
            </a:r>
          </a:p>
          <a:p>
            <a:r>
              <a:rPr lang="en-AU" sz="2600" dirty="0"/>
              <a:t>Trustee: trustworthy person committed to interests of beneficiary. Duty to determine:</a:t>
            </a:r>
          </a:p>
          <a:p>
            <a:pPr marL="0" lvl="0" indent="0">
              <a:buNone/>
            </a:pPr>
            <a:r>
              <a:rPr lang="en-AU" sz="2600" dirty="0"/>
              <a:t>	- 	beneficiary’s care and accommodation needs by discussion 			with beneficiary / administrator / care providers</a:t>
            </a:r>
          </a:p>
          <a:p>
            <a:pPr marL="0" lvl="0" indent="0">
              <a:buNone/>
            </a:pPr>
            <a:r>
              <a:rPr lang="en-AU" sz="2600" dirty="0"/>
              <a:t>	-	other needs: maintenance, support, education, advancement, 		benefit or to improve life of beneficiary, </a:t>
            </a:r>
            <a:r>
              <a:rPr lang="en-AU" sz="2600" dirty="0" err="1"/>
              <a:t>eg</a:t>
            </a:r>
            <a:r>
              <a:rPr lang="en-AU" sz="2600" dirty="0"/>
              <a:t> food, clothing, 			transport, recreation, holiday travel &amp; accommodation, 			furniture &amp; fittings. </a:t>
            </a:r>
          </a:p>
          <a:p>
            <a:endParaRPr lang="en-AU" sz="2600" dirty="0"/>
          </a:p>
        </p:txBody>
      </p:sp>
      <p:pic>
        <p:nvPicPr>
          <p:cNvPr id="4" name="Picture 3">
            <a:extLst>
              <a:ext uri="{FF2B5EF4-FFF2-40B4-BE49-F238E27FC236}">
                <a16:creationId xmlns:a16="http://schemas.microsoft.com/office/drawing/2014/main" id="{22EB780A-F4B0-4889-B5D0-3ED289AFFE09}"/>
              </a:ext>
            </a:extLst>
          </p:cNvPr>
          <p:cNvPicPr>
            <a:picLocks noChangeAspect="1"/>
          </p:cNvPicPr>
          <p:nvPr/>
        </p:nvPicPr>
        <p:blipFill>
          <a:blip r:embed="rId2"/>
          <a:stretch>
            <a:fillRect/>
          </a:stretch>
        </p:blipFill>
        <p:spPr>
          <a:xfrm>
            <a:off x="0" y="5425316"/>
            <a:ext cx="4712616" cy="1432684"/>
          </a:xfrm>
          <a:prstGeom prst="rect">
            <a:avLst/>
          </a:prstGeom>
        </p:spPr>
      </p:pic>
    </p:spTree>
    <p:extLst>
      <p:ext uri="{BB962C8B-B14F-4D97-AF65-F5344CB8AC3E}">
        <p14:creationId xmlns:p14="http://schemas.microsoft.com/office/powerpoint/2010/main" val="1652870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383DF-53B9-48D7-92B3-5EB307BB561B}"/>
              </a:ext>
            </a:extLst>
          </p:cNvPr>
          <p:cNvSpPr>
            <a:spLocks noGrp="1"/>
          </p:cNvSpPr>
          <p:nvPr>
            <p:ph type="title"/>
          </p:nvPr>
        </p:nvSpPr>
        <p:spPr/>
        <p:txBody>
          <a:bodyPr/>
          <a:lstStyle/>
          <a:p>
            <a:r>
              <a:rPr lang="en-AU" b="1" dirty="0"/>
              <a:t>ANPT – Beneficiary Entitlements</a:t>
            </a:r>
          </a:p>
        </p:txBody>
      </p:sp>
      <p:sp>
        <p:nvSpPr>
          <p:cNvPr id="3" name="Content Placeholder 2">
            <a:extLst>
              <a:ext uri="{FF2B5EF4-FFF2-40B4-BE49-F238E27FC236}">
                <a16:creationId xmlns:a16="http://schemas.microsoft.com/office/drawing/2014/main" id="{D4AC0C43-045B-48A7-A2CB-703CE96BB7B1}"/>
              </a:ext>
            </a:extLst>
          </p:cNvPr>
          <p:cNvSpPr>
            <a:spLocks noGrp="1"/>
          </p:cNvSpPr>
          <p:nvPr>
            <p:ph idx="1"/>
          </p:nvPr>
        </p:nvSpPr>
        <p:spPr>
          <a:xfrm>
            <a:off x="838200" y="1690688"/>
            <a:ext cx="10515600" cy="4351338"/>
          </a:xfrm>
        </p:spPr>
        <p:txBody>
          <a:bodyPr>
            <a:normAutofit/>
          </a:bodyPr>
          <a:lstStyle/>
          <a:p>
            <a:r>
              <a:rPr lang="en-AU" dirty="0"/>
              <a:t>Dependants of principal beneficiary: can be included as beneficiaries of ANPT and may be residuary beneficiaries after death of principal beneficiary.</a:t>
            </a:r>
          </a:p>
          <a:p>
            <a:r>
              <a:rPr lang="en-AU" dirty="0"/>
              <a:t>Principal beneficiary: cannot demand payment of capital. Needs of the principal beneficiary paramount during lifetime = residuary beneficiaries not able to pressure trustee to take account of residuary interests in making investment decisions.</a:t>
            </a:r>
          </a:p>
          <a:p>
            <a:r>
              <a:rPr lang="en-AU" dirty="0"/>
              <a:t>Residuary beneficiaries: no vested interest in income / capital. Assets of ANPT not subject to Centrelink means test.</a:t>
            </a:r>
          </a:p>
          <a:p>
            <a:pPr marL="0" indent="0">
              <a:buNone/>
            </a:pPr>
            <a:endParaRPr lang="en-AU" dirty="0"/>
          </a:p>
        </p:txBody>
      </p:sp>
      <p:pic>
        <p:nvPicPr>
          <p:cNvPr id="4" name="Picture 3">
            <a:extLst>
              <a:ext uri="{FF2B5EF4-FFF2-40B4-BE49-F238E27FC236}">
                <a16:creationId xmlns:a16="http://schemas.microsoft.com/office/drawing/2014/main" id="{EFE39C40-8EEB-4C72-B9AE-B3350A603489}"/>
              </a:ext>
            </a:extLst>
          </p:cNvPr>
          <p:cNvPicPr>
            <a:picLocks noChangeAspect="1"/>
          </p:cNvPicPr>
          <p:nvPr/>
        </p:nvPicPr>
        <p:blipFill>
          <a:blip r:embed="rId2"/>
          <a:stretch>
            <a:fillRect/>
          </a:stretch>
        </p:blipFill>
        <p:spPr>
          <a:xfrm>
            <a:off x="0" y="5460621"/>
            <a:ext cx="4712616" cy="1432684"/>
          </a:xfrm>
          <a:prstGeom prst="rect">
            <a:avLst/>
          </a:prstGeom>
        </p:spPr>
      </p:pic>
    </p:spTree>
    <p:extLst>
      <p:ext uri="{BB962C8B-B14F-4D97-AF65-F5344CB8AC3E}">
        <p14:creationId xmlns:p14="http://schemas.microsoft.com/office/powerpoint/2010/main" val="2372151457"/>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2189</TotalTime>
  <Words>942</Words>
  <Application>Microsoft Office PowerPoint</Application>
  <PresentationFormat>Widescreen</PresentationFormat>
  <Paragraphs>155</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Legalwise 27 February 2018</vt:lpstr>
      <vt:lpstr>Common beneficiary risks</vt:lpstr>
      <vt:lpstr>Layers of Protection</vt:lpstr>
      <vt:lpstr>Discretionary Testamentary Trusts</vt:lpstr>
      <vt:lpstr>Protective Testamentary Trusts</vt:lpstr>
      <vt:lpstr>ANPT v SDT</vt:lpstr>
      <vt:lpstr>All Needs Protective Trust</vt:lpstr>
      <vt:lpstr>ANPT - Purpose</vt:lpstr>
      <vt:lpstr>ANPT – Beneficiary Entitlements</vt:lpstr>
      <vt:lpstr>SDT – Purpose</vt:lpstr>
      <vt:lpstr>SDT – Beneficiary requirements</vt:lpstr>
      <vt:lpstr>SDT – Trust requirements</vt:lpstr>
      <vt:lpstr>SDT - Concessions</vt:lpstr>
      <vt:lpstr>SDT – Preferential Tax treatment</vt:lpstr>
      <vt:lpstr>SDT - Contributions</vt:lpstr>
      <vt:lpstr>Superannuation Death Benefits Trust</vt:lpstr>
      <vt:lpstr>Tax Dependants</vt:lpstr>
      <vt:lpstr>Quarantine super death benefits in Will</vt:lpstr>
      <vt:lpstr>Death benefits paid via Will</vt:lpstr>
      <vt:lpstr>EPA / Administration orders</vt:lpstr>
      <vt:lpstr>EPG / Guardianship orders</vt:lpstr>
      <vt:lpstr>Equalisation in Will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Estate Planning</dc:title>
  <dc:creator>amanda liston</dc:creator>
  <cp:lastModifiedBy>amanda liston</cp:lastModifiedBy>
  <cp:revision>164</cp:revision>
  <dcterms:created xsi:type="dcterms:W3CDTF">2016-11-08T21:34:22Z</dcterms:created>
  <dcterms:modified xsi:type="dcterms:W3CDTF">2018-02-22T11:32:17Z</dcterms:modified>
</cp:coreProperties>
</file>