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67" r:id="rId2"/>
    <p:sldId id="292" r:id="rId3"/>
    <p:sldId id="284" r:id="rId4"/>
    <p:sldId id="293" r:id="rId5"/>
    <p:sldId id="294" r:id="rId6"/>
    <p:sldId id="285" r:id="rId7"/>
    <p:sldId id="288" r:id="rId8"/>
    <p:sldId id="289" r:id="rId9"/>
    <p:sldId id="290" r:id="rId10"/>
    <p:sldId id="291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71682-AD57-4DDF-8242-3D8E04ED084A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0E68-2E3D-4722-BC35-AA72A97D98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837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183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150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34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635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78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063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09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095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862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34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538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EB2F5-D0FD-42FE-A74B-90ED6EDED47B}" type="datetimeFigureOut">
              <a:rPr lang="en-AU" smtClean="0"/>
              <a:t>24/03/2018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9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CA ANZ</a:t>
            </a:r>
            <a:br>
              <a:rPr lang="en-AU" b="1" dirty="0"/>
            </a:br>
            <a:r>
              <a:rPr lang="en-AU" sz="3200" b="1" dirty="0"/>
              <a:t>27 March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AU" sz="4000" b="1" dirty="0"/>
              <a:t>Estate Planning - </a:t>
            </a:r>
          </a:p>
          <a:p>
            <a:r>
              <a:rPr lang="en-AU" sz="4000" b="1" dirty="0"/>
              <a:t>Aged Care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4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B4F77-EA8D-474A-950A-688784000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Aged Care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93B94-CECD-47BB-9AD0-117B7B341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Commonwealth Government subsidises care &amp; accommodation costs</a:t>
            </a:r>
          </a:p>
          <a:p>
            <a:r>
              <a:rPr lang="en-AU" dirty="0"/>
              <a:t>Refundable accommodation deposit (means tested) / Daily accommodation payments / Combination of both</a:t>
            </a:r>
          </a:p>
          <a:p>
            <a:r>
              <a:rPr lang="en-AU" dirty="0"/>
              <a:t>Refundable to estate of deceased resident</a:t>
            </a:r>
          </a:p>
          <a:p>
            <a:r>
              <a:rPr lang="en-AU" dirty="0"/>
              <a:t>Daily care costs (approximately $50 per day)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6FDD8C-7D33-402F-A1FB-BBE3C2E89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9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08DEA-6654-4C3B-8EB2-28027E2A0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Planning for Aged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4DB5F-7E20-4C9A-B746-259730D67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264"/>
            <a:ext cx="10515600" cy="4351338"/>
          </a:xfrm>
        </p:spPr>
        <p:txBody>
          <a:bodyPr/>
          <a:lstStyle/>
          <a:p>
            <a:r>
              <a:rPr lang="en-AU" dirty="0"/>
              <a:t>Legal ownership of residence </a:t>
            </a:r>
          </a:p>
          <a:p>
            <a:pPr marL="0" indent="0">
              <a:buNone/>
            </a:pPr>
            <a:r>
              <a:rPr lang="en-AU" dirty="0"/>
              <a:t>	- joint tenancy (survivorship)</a:t>
            </a:r>
          </a:p>
          <a:p>
            <a:pPr marL="0" indent="0">
              <a:buNone/>
            </a:pPr>
            <a:r>
              <a:rPr lang="en-AU" dirty="0"/>
              <a:t>	- tenancy in common (transferable interest in land)</a:t>
            </a:r>
          </a:p>
          <a:p>
            <a:r>
              <a:rPr lang="en-AU" dirty="0"/>
              <a:t>Provision for payment of RAD by one or both spouses</a:t>
            </a:r>
          </a:p>
          <a:p>
            <a:r>
              <a:rPr lang="en-AU" dirty="0"/>
              <a:t>Securing refund of RAD to third party</a:t>
            </a:r>
          </a:p>
          <a:p>
            <a:pPr marL="0" indent="0">
              <a:buNone/>
            </a:pPr>
            <a:r>
              <a:rPr lang="en-AU" dirty="0"/>
              <a:t>	- Second spouse / adult child </a:t>
            </a:r>
          </a:p>
          <a:p>
            <a:pPr marL="0" indent="0">
              <a:buNone/>
            </a:pPr>
            <a:r>
              <a:rPr lang="en-AU" dirty="0"/>
              <a:t>	- Loan agreement</a:t>
            </a:r>
          </a:p>
          <a:p>
            <a:pPr marL="0" indent="0">
              <a:buNone/>
            </a:pPr>
            <a:r>
              <a:rPr lang="en-AU" dirty="0"/>
              <a:t>	- Flexible life interests – provision for changing needs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09F3C4-04E3-4FAE-9416-C82A9A5C8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4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BABB-50B7-41AE-B729-D7FF8B5D0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Estate Planning for Elders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A9948-675C-4DA4-8959-418BA1069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Incapacity – Substitute Decision Makers</a:t>
            </a:r>
          </a:p>
          <a:p>
            <a:r>
              <a:rPr lang="en-AU" dirty="0"/>
              <a:t>Death – Wills / Control of non estate assets</a:t>
            </a:r>
          </a:p>
          <a:p>
            <a:r>
              <a:rPr lang="en-AU" dirty="0"/>
              <a:t>Accommodation Options – Changing needs</a:t>
            </a:r>
          </a:p>
          <a:p>
            <a:r>
              <a:rPr lang="en-AU" dirty="0"/>
              <a:t>Planning for Aged Care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4F2528-60AF-441F-B74C-2E45774B7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4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400A9-DFD4-462B-8F83-6D953833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EPA / Administration 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A0258-1378-4174-8534-F83B1A29B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Capacity to understand implications of appointing an attorney = EPA</a:t>
            </a:r>
          </a:p>
          <a:p>
            <a:r>
              <a:rPr lang="en-AU" dirty="0"/>
              <a:t>Incapable (Guardianship and Administration Act) = Administration orders by State Administrative Tribunal</a:t>
            </a:r>
          </a:p>
          <a:p>
            <a:pPr marL="0" indent="0">
              <a:buNone/>
            </a:pPr>
            <a:r>
              <a:rPr lang="en-AU" dirty="0"/>
              <a:t> 	- Financial and legal affairs</a:t>
            </a:r>
          </a:p>
          <a:p>
            <a:r>
              <a:rPr lang="en-AU" dirty="0"/>
              <a:t>Suitable person:</a:t>
            </a:r>
          </a:p>
          <a:p>
            <a:pPr marL="0" indent="0">
              <a:buNone/>
            </a:pPr>
            <a:r>
              <a:rPr lang="en-AU" dirty="0"/>
              <a:t>	- Family members</a:t>
            </a:r>
          </a:p>
          <a:p>
            <a:pPr marL="0" indent="0">
              <a:buNone/>
            </a:pPr>
            <a:r>
              <a:rPr lang="en-AU" dirty="0"/>
              <a:t>	- Public Trustee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90B18C-91E1-44A6-8A32-968BF0C64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9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19CD7-7C5A-4B18-B089-B22824DB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EPG / Guardianship orders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AFA71-D7C9-4ED1-857E-682248D65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Capacity to understand implications of appointing a guardian = EPG</a:t>
            </a:r>
          </a:p>
          <a:p>
            <a:r>
              <a:rPr lang="en-AU" dirty="0"/>
              <a:t>Incapable (Guardianship and Administration Act) = Guardianship orders by State Administrative Tribunal</a:t>
            </a:r>
          </a:p>
          <a:p>
            <a:pPr marL="0" indent="0">
              <a:buNone/>
            </a:pPr>
            <a:r>
              <a:rPr lang="en-AU" dirty="0"/>
              <a:t> 	</a:t>
            </a:r>
            <a:r>
              <a:rPr lang="en-AU" sz="2400" dirty="0"/>
              <a:t>- Lifestyle and healthcare decisions</a:t>
            </a:r>
          </a:p>
          <a:p>
            <a:r>
              <a:rPr lang="en-AU" dirty="0"/>
              <a:t>Suitable person:</a:t>
            </a:r>
          </a:p>
          <a:p>
            <a:pPr marL="457200" lvl="1" indent="0">
              <a:buNone/>
            </a:pPr>
            <a:r>
              <a:rPr lang="en-AU" dirty="0"/>
              <a:t>	- Family member/s</a:t>
            </a:r>
          </a:p>
          <a:p>
            <a:pPr marL="457200" lvl="1" indent="0">
              <a:buNone/>
            </a:pPr>
            <a:r>
              <a:rPr lang="en-AU" dirty="0"/>
              <a:t>	- Public Advocate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FE08D1-642F-4F22-9ACB-08F46EA7E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47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C88D2-EC0C-4BA4-AC49-49563ABB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Advance Health Directives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94D8F-4210-494A-9A05-6E5ADCB56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Loss of capacity to make decisions about medical treatment</a:t>
            </a:r>
          </a:p>
          <a:p>
            <a:r>
              <a:rPr lang="en-AU" dirty="0"/>
              <a:t>Life support treatment including palliative care </a:t>
            </a:r>
          </a:p>
          <a:p>
            <a:r>
              <a:rPr lang="en-AU" dirty="0"/>
              <a:t>Medical advice recommended but optional</a:t>
            </a:r>
          </a:p>
          <a:p>
            <a:r>
              <a:rPr lang="en-AU" dirty="0"/>
              <a:t>Treatment options – consider treatment of pre-existing / chronic conditions</a:t>
            </a:r>
          </a:p>
          <a:p>
            <a:r>
              <a:rPr lang="en-AU" dirty="0"/>
              <a:t>Guardian has power to make medical treatment decisions in absence of AHD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1E4CA7-DFA2-43C2-B69F-7E134A047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27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341F-7E0B-4EAD-86E2-5AD389540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2793F-275C-4F54-95AF-12D5B0E2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 fontScale="25000" lnSpcReduction="20000"/>
          </a:bodyPr>
          <a:lstStyle/>
          <a:p>
            <a:r>
              <a:rPr lang="en-AU" sz="9600" dirty="0"/>
              <a:t>Wills / Statutory Wills</a:t>
            </a:r>
          </a:p>
          <a:p>
            <a:pPr marL="0" indent="0">
              <a:buNone/>
            </a:pPr>
            <a:r>
              <a:rPr lang="en-AU" sz="9600" dirty="0"/>
              <a:t>	- Vulnerable beneficiaries</a:t>
            </a:r>
          </a:p>
          <a:p>
            <a:pPr marL="0" indent="0">
              <a:buNone/>
            </a:pPr>
            <a:r>
              <a:rPr lang="en-AU" sz="9600" dirty="0"/>
              <a:t>	- Blended families </a:t>
            </a:r>
          </a:p>
          <a:p>
            <a:pPr marL="0" indent="0">
              <a:buNone/>
            </a:pPr>
            <a:r>
              <a:rPr lang="en-AU" sz="9600" dirty="0"/>
              <a:t>	- Complex asset structures</a:t>
            </a:r>
          </a:p>
          <a:p>
            <a:r>
              <a:rPr lang="en-AU" sz="9600" dirty="0"/>
              <a:t>Control of non-estate assets</a:t>
            </a:r>
          </a:p>
          <a:p>
            <a:r>
              <a:rPr lang="en-AU" sz="9600" dirty="0"/>
              <a:t>Directions / Wish lists</a:t>
            </a:r>
          </a:p>
          <a:p>
            <a:pPr marL="0" indent="0">
              <a:buNone/>
            </a:pPr>
            <a:r>
              <a:rPr lang="en-AU" sz="9600" dirty="0"/>
              <a:t>	- Funeral and organ donation </a:t>
            </a:r>
          </a:p>
          <a:p>
            <a:pPr marL="0" indent="0">
              <a:buNone/>
            </a:pPr>
            <a:r>
              <a:rPr lang="en-AU" sz="9600" dirty="0"/>
              <a:t>	- Guardians of infant children</a:t>
            </a:r>
          </a:p>
          <a:p>
            <a:pPr marL="0" indent="0">
              <a:buNone/>
            </a:pPr>
            <a:r>
              <a:rPr lang="en-AU" sz="9600" dirty="0"/>
              <a:t>	- Family Provision claims</a:t>
            </a:r>
          </a:p>
          <a:p>
            <a:pPr marL="0" indent="0">
              <a:buNone/>
            </a:pPr>
            <a:r>
              <a:rPr lang="en-AU" sz="9600" dirty="0"/>
              <a:t>	- Family Trusts</a:t>
            </a:r>
          </a:p>
          <a:p>
            <a:pPr marL="0" indent="0">
              <a:buNone/>
            </a:pPr>
            <a:r>
              <a:rPr lang="en-AU" sz="9600" dirty="0"/>
              <a:t>	- Specific Gifts</a:t>
            </a:r>
          </a:p>
          <a:p>
            <a:pPr marL="0" indent="0">
              <a:buNone/>
            </a:pPr>
            <a:r>
              <a:rPr lang="en-AU" sz="9600" dirty="0"/>
              <a:t>		</a:t>
            </a:r>
          </a:p>
          <a:p>
            <a:pPr marL="0" indent="0">
              <a:buNone/>
            </a:pPr>
            <a:r>
              <a:rPr lang="en-AU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B5F939-46C3-4F3D-BE89-E67DF2168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6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D40C-2500-4063-9B47-46AAFF04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Accommodation Options – Home 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E50B5-6B08-47E0-AB2A-6917FC50A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48"/>
            <a:ext cx="10515600" cy="40255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Sole registered proprietor / Co-ownership</a:t>
            </a:r>
          </a:p>
          <a:p>
            <a:r>
              <a:rPr lang="en-AU" dirty="0"/>
              <a:t>Agreement for care by family or Government funded home care providers</a:t>
            </a:r>
          </a:p>
          <a:p>
            <a:pPr marL="0" indent="0">
              <a:buNone/>
            </a:pPr>
            <a:r>
              <a:rPr lang="en-AU" dirty="0"/>
              <a:t>	- security of tenure</a:t>
            </a:r>
          </a:p>
          <a:p>
            <a:pPr marL="0" indent="0">
              <a:buNone/>
            </a:pPr>
            <a:r>
              <a:rPr lang="en-AU" dirty="0"/>
              <a:t>	- increase in value of property</a:t>
            </a:r>
          </a:p>
          <a:p>
            <a:pPr marL="0" indent="0">
              <a:buNone/>
            </a:pPr>
            <a:r>
              <a:rPr lang="en-AU" dirty="0"/>
              <a:t>	- principal residence exempt from means tested pension</a:t>
            </a:r>
          </a:p>
          <a:p>
            <a:pPr marL="0" indent="0">
              <a:buNone/>
            </a:pPr>
            <a:r>
              <a:rPr lang="en-AU" dirty="0"/>
              <a:t>	- exempt from CGT, land tax</a:t>
            </a:r>
          </a:p>
          <a:p>
            <a:pPr marL="0" indent="0">
              <a:buNone/>
            </a:pPr>
            <a:r>
              <a:rPr lang="en-AU" dirty="0"/>
              <a:t>	- may receive rates concessions</a:t>
            </a:r>
          </a:p>
          <a:p>
            <a:pPr marL="0" indent="0">
              <a:buNone/>
            </a:pPr>
            <a:r>
              <a:rPr lang="en-AU" dirty="0"/>
              <a:t>	- ongoing costs</a:t>
            </a:r>
          </a:p>
          <a:p>
            <a:pPr marL="0" indent="0">
              <a:buNone/>
            </a:pPr>
            <a:r>
              <a:rPr lang="en-AU" dirty="0"/>
              <a:t>	- secure testamentary intentions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3AC6A5-B521-412B-AB42-74F6CF051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" y="539054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909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A82E-628D-4F5C-8453-B729863E5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Granny Flats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58B56-48CF-492F-8F74-B13E115D5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412"/>
            <a:ext cx="10515600" cy="429893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AU" sz="3800" dirty="0"/>
              <a:t>Lifetime accommodation</a:t>
            </a:r>
          </a:p>
          <a:p>
            <a:r>
              <a:rPr lang="en-AU" sz="3800" dirty="0"/>
              <a:t>Agreement for care by family or Government funded home care providers</a:t>
            </a:r>
          </a:p>
          <a:p>
            <a:r>
              <a:rPr lang="en-AU" sz="3800" dirty="0"/>
              <a:t>Co-ownership</a:t>
            </a:r>
          </a:p>
          <a:p>
            <a:pPr marL="0" indent="0">
              <a:buNone/>
            </a:pPr>
            <a:r>
              <a:rPr lang="en-AU" sz="3800" dirty="0"/>
              <a:t>	- security of tenure</a:t>
            </a:r>
          </a:p>
          <a:p>
            <a:pPr marL="0" indent="0">
              <a:buNone/>
            </a:pPr>
            <a:r>
              <a:rPr lang="en-AU" sz="3800" dirty="0"/>
              <a:t>	- transferable interest in land</a:t>
            </a:r>
          </a:p>
          <a:p>
            <a:pPr marL="0" indent="0">
              <a:buNone/>
            </a:pPr>
            <a:r>
              <a:rPr lang="en-AU" sz="3800" dirty="0"/>
              <a:t>	- principal residence exemption for pension, CGT and land tax</a:t>
            </a:r>
          </a:p>
          <a:p>
            <a:pPr marL="0" indent="0">
              <a:buNone/>
            </a:pPr>
            <a:r>
              <a:rPr lang="en-AU" sz="3800" dirty="0"/>
              <a:t>	- secure testamentary intentions</a:t>
            </a:r>
          </a:p>
          <a:p>
            <a:r>
              <a:rPr lang="en-AU" sz="3800" dirty="0"/>
              <a:t>Not on title / right to residence for life</a:t>
            </a:r>
          </a:p>
          <a:p>
            <a:pPr marL="0" indent="0">
              <a:buNone/>
            </a:pPr>
            <a:r>
              <a:rPr lang="en-AU" sz="3800" dirty="0"/>
              <a:t>	- lease agreement / Centrelink rent assistance</a:t>
            </a:r>
          </a:p>
          <a:p>
            <a:pPr marL="0" indent="0">
              <a:buNone/>
            </a:pPr>
            <a:r>
              <a:rPr lang="en-AU" sz="3800" dirty="0"/>
              <a:t>	- contribution not gifting for pension purposes</a:t>
            </a:r>
          </a:p>
          <a:p>
            <a:pPr marL="0" indent="0">
              <a:buNone/>
            </a:pPr>
            <a:r>
              <a:rPr lang="en-AU" sz="3800" dirty="0"/>
              <a:t>	- may not retrieve contribution to fund aged care</a:t>
            </a:r>
          </a:p>
          <a:p>
            <a:pPr marL="0" indent="0">
              <a:buNone/>
            </a:pPr>
            <a:r>
              <a:rPr lang="en-AU" dirty="0"/>
              <a:t>	</a:t>
            </a:r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D6983D-82AF-441B-A429-45CC85E0F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37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2830A-A40D-46EA-928E-02E4F6BD1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Retirement Villages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83006-215C-4EE9-9F82-7E6A2FEA2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555"/>
            <a:ext cx="10515600" cy="4023761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Over 55 / retired from full time employment / spouse</a:t>
            </a:r>
          </a:p>
          <a:p>
            <a:r>
              <a:rPr lang="en-AU" dirty="0"/>
              <a:t>Fee simple (transfer duty) / leasehold / licence (rent assistance subject to conditions)</a:t>
            </a:r>
          </a:p>
          <a:p>
            <a:r>
              <a:rPr lang="en-AU" dirty="0"/>
              <a:t>Greater security than granny flat</a:t>
            </a:r>
          </a:p>
          <a:p>
            <a:r>
              <a:rPr lang="en-AU" dirty="0"/>
              <a:t>Home care services available</a:t>
            </a:r>
          </a:p>
          <a:p>
            <a:r>
              <a:rPr lang="en-AU" dirty="0"/>
              <a:t>Ingoing contribution, ongoing costs &amp; exit fees</a:t>
            </a:r>
          </a:p>
          <a:p>
            <a:pPr marL="0" indent="0">
              <a:buNone/>
            </a:pPr>
            <a:r>
              <a:rPr lang="en-AU" dirty="0"/>
              <a:t>	- upfront market determined lump sum</a:t>
            </a:r>
          </a:p>
          <a:p>
            <a:pPr marL="0" indent="0">
              <a:buNone/>
            </a:pPr>
            <a:r>
              <a:rPr lang="en-AU" dirty="0"/>
              <a:t>	- principal residence exemption</a:t>
            </a:r>
          </a:p>
          <a:p>
            <a:r>
              <a:rPr lang="en-AU" dirty="0"/>
              <a:t>Greater certainty in retrieval of payment – refund usually w/I 14 days</a:t>
            </a:r>
          </a:p>
          <a:p>
            <a:r>
              <a:rPr lang="en-AU" dirty="0"/>
              <a:t>Preserve integrity of testamentary intentions</a:t>
            </a:r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59BD10-6D8C-4EB5-A344-30D2D6EA2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76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2914</TotalTime>
  <Words>274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CA ANZ 27 March 2018</vt:lpstr>
      <vt:lpstr>Estate Planning for Elders</vt:lpstr>
      <vt:lpstr>EPA / Administration orders</vt:lpstr>
      <vt:lpstr>EPG / Guardianship orders</vt:lpstr>
      <vt:lpstr>Advance Health Directives</vt:lpstr>
      <vt:lpstr>Death</vt:lpstr>
      <vt:lpstr>Accommodation Options – Home ownership</vt:lpstr>
      <vt:lpstr>Granny Flats</vt:lpstr>
      <vt:lpstr>Retirement Villages</vt:lpstr>
      <vt:lpstr>Aged Care Facilities</vt:lpstr>
      <vt:lpstr>Planning for Aged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Estate Planning</dc:title>
  <dc:creator>amanda liston</dc:creator>
  <cp:lastModifiedBy>amanda liston</cp:lastModifiedBy>
  <cp:revision>186</cp:revision>
  <dcterms:created xsi:type="dcterms:W3CDTF">2016-11-08T21:34:22Z</dcterms:created>
  <dcterms:modified xsi:type="dcterms:W3CDTF">2018-03-24T17:23:17Z</dcterms:modified>
</cp:coreProperties>
</file>