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67" r:id="rId2"/>
    <p:sldId id="257" r:id="rId3"/>
    <p:sldId id="264" r:id="rId4"/>
    <p:sldId id="260" r:id="rId5"/>
    <p:sldId id="258" r:id="rId6"/>
    <p:sldId id="259" r:id="rId7"/>
    <p:sldId id="261" r:id="rId8"/>
    <p:sldId id="263" r:id="rId9"/>
    <p:sldId id="266" r:id="rId10"/>
    <p:sldId id="268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71682-AD57-4DDF-8242-3D8E04ED084A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0E68-2E3D-4722-BC35-AA72A97D98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3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2637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199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282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1295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69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4144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0595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286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465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621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243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060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96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3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00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98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91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430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795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799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B2F5-D0FD-42FE-A74B-90ED6EDED47B}" type="datetimeFigureOut">
              <a:rPr lang="en-AU" smtClean="0"/>
              <a:t>20/03/2017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01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/>
              <a:t>Law Society</a:t>
            </a:r>
            <a:br>
              <a:rPr lang="en-AU" b="1" dirty="0"/>
            </a:br>
            <a:r>
              <a:rPr lang="en-AU" b="1" dirty="0"/>
              <a:t>Estate Planning Masterclass</a:t>
            </a:r>
            <a:br>
              <a:rPr lang="en-AU" b="1" dirty="0"/>
            </a:br>
            <a:r>
              <a:rPr lang="en-AU" b="1" dirty="0"/>
              <a:t>22 March 2017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2800" b="1" dirty="0"/>
              <a:t>Blended Families and Families with complex asset structures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4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01452"/>
          </a:xfrm>
        </p:spPr>
        <p:txBody>
          <a:bodyPr/>
          <a:lstStyle/>
          <a:p>
            <a:r>
              <a:rPr lang="en-AU" dirty="0"/>
              <a:t>Prior Wills</a:t>
            </a:r>
          </a:p>
          <a:p>
            <a:r>
              <a:rPr lang="en-AU" dirty="0"/>
              <a:t>Interested persons under prior Wills or Administration Act</a:t>
            </a:r>
          </a:p>
          <a:p>
            <a:r>
              <a:rPr lang="en-AU" dirty="0"/>
              <a:t>Likelihood of family provision claims</a:t>
            </a:r>
          </a:p>
          <a:p>
            <a:r>
              <a:rPr lang="en-AU" dirty="0"/>
              <a:t>Circumstances of persons reasonably expected to be provided for</a:t>
            </a:r>
          </a:p>
          <a:p>
            <a:r>
              <a:rPr lang="en-AU" dirty="0"/>
              <a:t>References to gifts to charities and other bodies reasonably expected</a:t>
            </a:r>
          </a:p>
          <a:p>
            <a:r>
              <a:rPr lang="en-AU" dirty="0"/>
              <a:t>Other relevant factors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60621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86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Role of Administrator / Attorney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Public Trustee as administrator for estate Elizabeth </a:t>
            </a:r>
            <a:r>
              <a:rPr lang="en-AU" dirty="0" err="1"/>
              <a:t>Hartigan</a:t>
            </a:r>
            <a:r>
              <a:rPr lang="en-AU" dirty="0"/>
              <a:t> (unreported) </a:t>
            </a:r>
            <a:r>
              <a:rPr lang="en-AU" dirty="0" err="1"/>
              <a:t>SCt</a:t>
            </a:r>
            <a:r>
              <a:rPr lang="en-AU" dirty="0"/>
              <a:t> of WA Library No 970736; 9 December 1997</a:t>
            </a:r>
          </a:p>
          <a:p>
            <a:r>
              <a:rPr lang="en-AU" dirty="0"/>
              <a:t>Aware of legacy under Will</a:t>
            </a:r>
          </a:p>
          <a:p>
            <a:r>
              <a:rPr lang="en-AU" dirty="0"/>
              <a:t>Sale of land to care for testator – not ademption of gift</a:t>
            </a:r>
          </a:p>
          <a:p>
            <a:r>
              <a:rPr lang="en-AU" dirty="0"/>
              <a:t>Must Administrator / Attorney obtain Will?</a:t>
            </a:r>
          </a:p>
          <a:p>
            <a:r>
              <a:rPr lang="en-AU" dirty="0"/>
              <a:t>Must State Administrative Tribunal consider terms of Will?</a:t>
            </a:r>
          </a:p>
          <a:p>
            <a:r>
              <a:rPr lang="en-AU" dirty="0"/>
              <a:t>Best interest of represented person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60621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2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Statutory wills – R v 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Background:</a:t>
            </a:r>
          </a:p>
          <a:p>
            <a:r>
              <a:rPr lang="en-AU" dirty="0"/>
              <a:t>2 adult children first marriage</a:t>
            </a:r>
          </a:p>
          <a:p>
            <a:r>
              <a:rPr lang="en-AU" dirty="0"/>
              <a:t>1 adult child second marriage</a:t>
            </a:r>
          </a:p>
          <a:p>
            <a:r>
              <a:rPr lang="en-AU" dirty="0"/>
              <a:t>Bank accounts representing sale proceeds of house from first marriage</a:t>
            </a:r>
          </a:p>
          <a:p>
            <a:r>
              <a:rPr lang="en-AU" dirty="0"/>
              <a:t>Residence owned jointly with second husband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74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Lack testamentary capacity – medical evidence</a:t>
            </a:r>
          </a:p>
          <a:p>
            <a:r>
              <a:rPr lang="en-AU" dirty="0"/>
              <a:t>Draft Will prepared – inconsistencies in terms</a:t>
            </a:r>
          </a:p>
          <a:p>
            <a:r>
              <a:rPr lang="en-AU" dirty="0"/>
              <a:t>Proposed Will – only bank accounts left to 2 adult children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21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 40 Wills Act - Jurisdiction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736015" cy="2441575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Represented person:</a:t>
            </a:r>
          </a:p>
          <a:p>
            <a:r>
              <a:rPr lang="en-AU" dirty="0"/>
              <a:t>Lacks testamentary capacity</a:t>
            </a:r>
          </a:p>
          <a:p>
            <a:r>
              <a:rPr lang="en-AU" dirty="0"/>
              <a:t>Alive</a:t>
            </a:r>
          </a:p>
          <a:p>
            <a:r>
              <a:rPr lang="en-AU" dirty="0"/>
              <a:t>18 years or older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1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 41 Wills Act – Matters to be considered by Court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Nature and reasons of application</a:t>
            </a:r>
          </a:p>
          <a:p>
            <a:r>
              <a:rPr lang="en-AU" dirty="0"/>
              <a:t>Assets and liabilities</a:t>
            </a:r>
          </a:p>
          <a:p>
            <a:r>
              <a:rPr lang="en-AU" dirty="0"/>
              <a:t>Proposed Will</a:t>
            </a:r>
          </a:p>
          <a:p>
            <a:r>
              <a:rPr lang="en-AU" dirty="0"/>
              <a:t>Wishes of person</a:t>
            </a:r>
          </a:p>
          <a:p>
            <a:r>
              <a:rPr lang="en-AU" dirty="0"/>
              <a:t>Likelihood of regaining testamentary capacity</a:t>
            </a:r>
          </a:p>
          <a:p>
            <a:r>
              <a:rPr lang="en-AU" dirty="0"/>
              <a:t>Details of any prior Will / enquiries to locate Will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9605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7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8704385" cy="3918683"/>
          </a:xfrm>
        </p:spPr>
        <p:txBody>
          <a:bodyPr>
            <a:normAutofit/>
          </a:bodyPr>
          <a:lstStyle/>
          <a:p>
            <a:r>
              <a:rPr lang="en-AU" dirty="0"/>
              <a:t>Persons entitled under prior Will or Administration Act</a:t>
            </a:r>
          </a:p>
          <a:p>
            <a:r>
              <a:rPr lang="en-AU" dirty="0"/>
              <a:t>Likelihood of family provision claims</a:t>
            </a:r>
          </a:p>
          <a:p>
            <a:r>
              <a:rPr lang="en-AU" dirty="0"/>
              <a:t>Circumstances of persons reasonably expected to be provided for</a:t>
            </a:r>
          </a:p>
          <a:p>
            <a:r>
              <a:rPr lang="en-AU" dirty="0"/>
              <a:t>Reference to gifts to charitable or other body</a:t>
            </a:r>
          </a:p>
          <a:p>
            <a:r>
              <a:rPr lang="en-AU" dirty="0"/>
              <a:t>Other relevant facts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48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 42 Wills Act – Criteria to satisfy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Incapable of making valid Will</a:t>
            </a:r>
          </a:p>
          <a:p>
            <a:r>
              <a:rPr lang="en-AU" dirty="0"/>
              <a:t>Will </a:t>
            </a:r>
            <a:r>
              <a:rPr lang="en-AU" b="1" dirty="0"/>
              <a:t>could </a:t>
            </a:r>
            <a:r>
              <a:rPr lang="en-AU" dirty="0"/>
              <a:t>be made if testamentary capacity</a:t>
            </a:r>
          </a:p>
          <a:p>
            <a:r>
              <a:rPr lang="en-AU" dirty="0"/>
              <a:t>Applicant appropriate </a:t>
            </a:r>
          </a:p>
          <a:p>
            <a:r>
              <a:rPr lang="en-AU" dirty="0"/>
              <a:t>Notice to interested parties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292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Decision: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Will must reflect objectively property disposition of estate</a:t>
            </a:r>
          </a:p>
          <a:p>
            <a:r>
              <a:rPr lang="en-AU" dirty="0"/>
              <a:t>Give weight to, but not bound by, wishes of person as reliably ascertained</a:t>
            </a:r>
          </a:p>
          <a:p>
            <a:r>
              <a:rPr lang="en-AU" dirty="0"/>
              <a:t>Test: Subjective and Objective elements</a:t>
            </a:r>
          </a:p>
          <a:p>
            <a:r>
              <a:rPr lang="en-AU" dirty="0"/>
              <a:t>Distinguished from other States: no reference to likely intentions of person or reasonable likelihood of making proposed Will</a:t>
            </a:r>
          </a:p>
          <a:p>
            <a:r>
              <a:rPr lang="en-AU" dirty="0"/>
              <a:t>Consent of beneficiaries not conclusive – will making power not conferred on likely beneficiaries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61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can we learn? S 41 – Evidence: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Accurate evidence of assets and liabilities</a:t>
            </a:r>
          </a:p>
          <a:p>
            <a:r>
              <a:rPr lang="en-AU" dirty="0"/>
              <a:t>Proposed Will – record the Will sought to be made</a:t>
            </a:r>
          </a:p>
          <a:p>
            <a:r>
              <a:rPr lang="en-AU" dirty="0"/>
              <a:t>Detailed consultation notes - wishes of incapacitated person</a:t>
            </a:r>
          </a:p>
          <a:p>
            <a:r>
              <a:rPr lang="en-AU" dirty="0"/>
              <a:t>Prudent to advise re ownership of assets, potential family provision claims, etc.</a:t>
            </a:r>
          </a:p>
          <a:p>
            <a:r>
              <a:rPr lang="en-AU" dirty="0"/>
              <a:t>Evidence re nature of incapacity – medical evidence addressing testamentary capacity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60621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945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423</Words>
  <Application>Microsoft Office PowerPoint</Application>
  <PresentationFormat>Widescreen</PresentationFormat>
  <Paragraphs>70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Law Society Estate Planning Masterclass 22 March 2017</vt:lpstr>
      <vt:lpstr>Statutory wills – R v J</vt:lpstr>
      <vt:lpstr>cont.</vt:lpstr>
      <vt:lpstr>S 40 Wills Act - Jurisdiction</vt:lpstr>
      <vt:lpstr>S 41 Wills Act – Matters to be considered by Court</vt:lpstr>
      <vt:lpstr>cont.</vt:lpstr>
      <vt:lpstr>S 42 Wills Act – Criteria to satisfy</vt:lpstr>
      <vt:lpstr>Decision:</vt:lpstr>
      <vt:lpstr>What can we learn? S 41 – Evidence: </vt:lpstr>
      <vt:lpstr>cont.</vt:lpstr>
      <vt:lpstr>Role of Administrator / Attorney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amanda liston</dc:creator>
  <cp:lastModifiedBy>amanda liston</cp:lastModifiedBy>
  <cp:revision>36</cp:revision>
  <dcterms:created xsi:type="dcterms:W3CDTF">2016-11-08T21:34:22Z</dcterms:created>
  <dcterms:modified xsi:type="dcterms:W3CDTF">2017-03-19T22:50:38Z</dcterms:modified>
</cp:coreProperties>
</file>